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6" r:id="rId4"/>
    <p:sldId id="290" r:id="rId5"/>
    <p:sldId id="257" r:id="rId6"/>
    <p:sldId id="263" r:id="rId7"/>
    <p:sldId id="265" r:id="rId8"/>
    <p:sldId id="264" r:id="rId9"/>
    <p:sldId id="266" r:id="rId10"/>
    <p:sldId id="260" r:id="rId11"/>
    <p:sldId id="293" r:id="rId12"/>
    <p:sldId id="291" r:id="rId13"/>
    <p:sldId id="268" r:id="rId14"/>
    <p:sldId id="269" r:id="rId15"/>
    <p:sldId id="279" r:id="rId16"/>
    <p:sldId id="280" r:id="rId17"/>
    <p:sldId id="270" r:id="rId18"/>
    <p:sldId id="271" r:id="rId19"/>
    <p:sldId id="272" r:id="rId20"/>
    <p:sldId id="261" r:id="rId21"/>
    <p:sldId id="294" r:id="rId22"/>
    <p:sldId id="292" r:id="rId23"/>
    <p:sldId id="281" r:id="rId24"/>
    <p:sldId id="282" r:id="rId25"/>
    <p:sldId id="283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37"/>
  </p:normalViewPr>
  <p:slideViewPr>
    <p:cSldViewPr snapToGrid="0" snapToObjects="1">
      <p:cViewPr varScale="1">
        <p:scale>
          <a:sx n="132" d="100"/>
          <a:sy n="132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4ECF-879A-3942-BBAB-586B57B0D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992443-2B6B-1245-AFF1-61D897338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A8AE5-C0C7-E64C-87BC-12918695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1EE02-2319-964A-99DF-392D4C6A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B9B3D-A769-4B46-A12E-1BDA27056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9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2ED2-09A7-2945-AA5D-7C227F2F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9C2E9-5852-5048-8C7A-1E21D4518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2B3B2-8A53-E646-BCF7-9AE3C775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CA73A-512E-3343-813D-48845A4B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38251-E5C3-5444-BDDF-39C9BBA6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9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016B18-35EF-824E-9717-40DEFAB5C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FC8EC5-E776-B442-A477-F553F360B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EC7A-C7F4-2E45-B0B5-9CDD669B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E1BFF-9143-C14D-8482-237F144F3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099D0-86CD-B347-A7DD-8E3E4463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4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7143D-4C10-B047-9D34-C432E180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A4B1E-66EE-F24B-8504-079761FA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4462E-A915-164E-A070-FF1B3D77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B619-3B7C-9F43-B05B-30388CF8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9831F-BDBE-EC47-A00F-4149E716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4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B52FC-2355-4E46-8E63-4843EF49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33292-B41C-0049-85E6-1ECE4B970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B789A-B654-6544-91A7-FF7C27FCC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3405F-3E40-8A42-B45D-DC3C35724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2DE4B-821A-234C-8055-E8A5F25A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3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7D38-C0C7-E44B-BE56-4D4C8357D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1040E-9141-F94B-84C5-36E4F23C5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A9876D-0620-0D40-922C-67F02C037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24E96-97B3-B94E-96F2-BAD62D4BE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EAAA4-EF8C-4144-ABA8-B89895E0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D5A25-65BF-0A43-8D85-C613E389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3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9BAD3-7D9B-EE45-AF43-59B720DC8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82281-BE53-424E-9977-39903AC8B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F9DF5-F204-6F42-AA94-EE834ADEF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7F1DE-555D-B44C-886A-BAF6350EB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84EE58-ACD7-3749-BFEA-DBCE203F5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1BA5E-D8E8-2B4E-A697-77DAB752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470A99-58EA-1E46-8F37-0909267D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B63F4-1FA5-B640-A430-B561C30C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2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60735-8413-5747-A1A0-0E4BCB5E2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D00CA7-AD9C-B644-A6CE-DF45658F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8D73E-D370-DF46-9F99-5CA36E1F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9A646-6577-0048-B587-82461703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9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F4A3D-4F18-3A49-8B11-6AC05B65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70408-6ACD-934B-9935-81A838F2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BDEF5-B119-2544-A88A-B7A20F13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7ADC-79DE-F743-8001-053D56DAF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91F89-F0A8-554A-B69B-B405FB6F9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CFE9C-CEC4-0741-8037-1114AF94E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694CD-2F86-5344-9AD1-494567C18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D812B-8230-2F46-9A0F-1B915F84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49006-488F-E44E-9A93-CA5172C9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271E9-CC58-594C-8F27-2352FC0A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D8303-CD69-A943-9D2D-F63C6A7C4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FEF9D-634C-4B48-9D05-6A22DB037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69BC-0E95-2949-95B6-AE6FA1577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04955-7409-1744-B1B6-A9EF663F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8A61A-04A7-9B47-AA58-DEC3C334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A0FC6-A5D8-D540-8C13-C12FE407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934D0-FAAA-6044-8168-7F671B6C5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97BC8-3B06-F846-AA39-319058F62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3AF8-A46B-7846-9165-50474761AEA2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49DC6-B62F-454A-B456-2A25B1678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E641B-F5F6-2E48-93A1-BD572459F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77A31-D0D3-AD4B-A419-5739F34A8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5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enneda5@greenvillemed.sc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92F3D-D9A6-1947-934E-247692FC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25" y="207434"/>
            <a:ext cx="8437605" cy="1325563"/>
          </a:xfrm>
        </p:spPr>
        <p:txBody>
          <a:bodyPr>
            <a:normAutofit/>
          </a:bodyPr>
          <a:lstStyle/>
          <a:p>
            <a:r>
              <a:rPr lang="en-US" sz="2800" dirty="0"/>
              <a:t>Presentation to the UofSC Patient Engagement Studio Template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1F4D-EC8F-FC4E-BB16-2882AC86D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9" y="1532997"/>
            <a:ext cx="8643550" cy="486780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template is to be used as a guide for the </a:t>
            </a:r>
            <a:r>
              <a:rPr lang="en-US" sz="2000" b="1" u="sng" dirty="0"/>
              <a:t>content</a:t>
            </a:r>
            <a:r>
              <a:rPr lang="en-US" sz="2000" dirty="0"/>
              <a:t> of your presentation to the Patient Engagement Studio – this presentation should </a:t>
            </a:r>
            <a:r>
              <a:rPr lang="en-US" sz="2000" b="1" dirty="0"/>
              <a:t>NOT</a:t>
            </a:r>
            <a:r>
              <a:rPr lang="en-US" sz="2000" dirty="0"/>
              <a:t> be like other research presentations – remember your audience – these are lay people/patients</a:t>
            </a:r>
          </a:p>
          <a:p>
            <a:r>
              <a:rPr lang="en-US" sz="2000" dirty="0"/>
              <a:t>Please feel free to use your own style template – add color, change fonts, add your logos</a:t>
            </a:r>
          </a:p>
          <a:p>
            <a:r>
              <a:rPr lang="en-US" sz="2000" dirty="0"/>
              <a:t>The template was created by the patient experts within the Studio to provide you with the best feedback possible. </a:t>
            </a:r>
          </a:p>
          <a:p>
            <a:r>
              <a:rPr lang="en-US" sz="2000" dirty="0"/>
              <a:t>Consider the questions on the slides as you are preparing your presentation</a:t>
            </a:r>
          </a:p>
          <a:p>
            <a:r>
              <a:rPr lang="en-US" sz="2000" dirty="0"/>
              <a:t>This template is broken into sections based upon the phase of your project, please select the correct section for your presentation.</a:t>
            </a:r>
          </a:p>
          <a:p>
            <a:r>
              <a:rPr lang="en-US" sz="2000" dirty="0"/>
              <a:t>If you have further questions please contact the Studio Director, Ann Blair Kennedy, DrPH </a:t>
            </a:r>
            <a:r>
              <a:rPr lang="en-US" sz="2000" dirty="0">
                <a:hlinkClick r:id="rId2"/>
              </a:rPr>
              <a:t>kenneda5@greenvillemed.sc.edu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18F71-DE9C-2642-BDC9-FCABB0614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133" y="2857501"/>
            <a:ext cx="1088705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60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412B6A0-B5A1-0F4E-9494-FE9B137B6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Conducting the Study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93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CF11-8B09-EA4E-B43F-58FFDF466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249" y="1122363"/>
            <a:ext cx="9798908" cy="2387600"/>
          </a:xfrm>
        </p:spPr>
        <p:txBody>
          <a:bodyPr>
            <a:normAutofit/>
          </a:bodyPr>
          <a:lstStyle/>
          <a:p>
            <a:r>
              <a:rPr lang="en-US" sz="2000" dirty="0"/>
              <a:t>Presentation to the University of South Carolina Patient Engagement Studio</a:t>
            </a:r>
            <a:br>
              <a:rPr lang="en-US" dirty="0"/>
            </a:br>
            <a:r>
              <a:rPr lang="en-US" dirty="0"/>
              <a:t>[insert project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507BC-6FA1-9E4E-824B-94DA16355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/>
              <a:t>[Date of presentation]</a:t>
            </a:r>
          </a:p>
          <a:p>
            <a:r>
              <a:rPr lang="en-US"/>
              <a:t>[Project Presenters]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18D7-888E-BD4A-97B0-7E513E49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Clarifying Expectations/Purpose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25F45-F3C4-9D4A-B3D2-CD881A381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you coming to the Patient Engagement Studio?</a:t>
            </a:r>
          </a:p>
          <a:p>
            <a:r>
              <a:rPr lang="en-US" dirty="0"/>
              <a:t>How can we help you?</a:t>
            </a:r>
          </a:p>
          <a:p>
            <a:r>
              <a:rPr lang="en-US" dirty="0"/>
              <a:t>What are your expectations?</a:t>
            </a:r>
          </a:p>
          <a:p>
            <a:r>
              <a:rPr lang="en-US" dirty="0"/>
              <a:t>What do you need answered/help with?</a:t>
            </a:r>
          </a:p>
        </p:txBody>
      </p:sp>
    </p:spTree>
    <p:extLst>
      <p:ext uri="{BB962C8B-B14F-4D97-AF65-F5344CB8AC3E}">
        <p14:creationId xmlns:p14="http://schemas.microsoft.com/office/powerpoint/2010/main" val="198342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AAD3-B702-3947-9A13-440F951F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[1 or 2 slides]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6ACD2-C876-8646-A72E-6A269F5A1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problem you are addressing?</a:t>
            </a:r>
          </a:p>
          <a:p>
            <a:r>
              <a:rPr lang="en-US" dirty="0"/>
              <a:t>Why are you addressing it? 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If you have presented this project to the studio previously – a brief reminder of the project is all that is needed. A short summary</a:t>
            </a:r>
          </a:p>
        </p:txBody>
      </p:sp>
    </p:spTree>
    <p:extLst>
      <p:ext uri="{BB962C8B-B14F-4D97-AF65-F5344CB8AC3E}">
        <p14:creationId xmlns:p14="http://schemas.microsoft.com/office/powerpoint/2010/main" val="169411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F210-4C56-1143-AC2D-535281F4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[1-2 slides maximum]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CC1B-D030-5D47-ADEB-4A64E28A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you currently addressing the problem? (Methods of study or brief description of the program or innovation)</a:t>
            </a:r>
          </a:p>
        </p:txBody>
      </p:sp>
    </p:spTree>
    <p:extLst>
      <p:ext uri="{BB962C8B-B14F-4D97-AF65-F5344CB8AC3E}">
        <p14:creationId xmlns:p14="http://schemas.microsoft.com/office/powerpoint/2010/main" val="119242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E5B6-1AA7-4940-AD42-2EF1A6CF9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972C-A9A4-6A47-9CE5-69DB65280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This slide is only necessary if you are having specific areas of concern with your project as it is being implemented.</a:t>
            </a:r>
          </a:p>
          <a:p>
            <a:pPr lvl="1"/>
            <a:r>
              <a:rPr lang="en-US" dirty="0"/>
              <a:t>Example: Are you having trouble with participant recruitment or attrition from the study?</a:t>
            </a:r>
          </a:p>
        </p:txBody>
      </p:sp>
    </p:spTree>
    <p:extLst>
      <p:ext uri="{BB962C8B-B14F-4D97-AF65-F5344CB8AC3E}">
        <p14:creationId xmlns:p14="http://schemas.microsoft.com/office/powerpoint/2010/main" val="1582794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67F5-AA1F-D841-926F-B904D145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247E-D68C-4949-A56E-0B80DD87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This slide is used when you are asking the Studio for assistance in data interpretation, further engagement issues, and next steps for the project</a:t>
            </a:r>
          </a:p>
          <a:p>
            <a:r>
              <a:rPr lang="en-US" dirty="0"/>
              <a:t>What did you discover?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30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69FB-20A0-8743-BD45-A9544E2A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0EDB-8073-C947-831E-9A268749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“So What” and “Now What”</a:t>
            </a:r>
          </a:p>
          <a:p>
            <a:pPr lvl="1"/>
            <a:r>
              <a:rPr lang="en-US" dirty="0"/>
              <a:t>What is the plan to do with the results? </a:t>
            </a:r>
          </a:p>
        </p:txBody>
      </p:sp>
    </p:spTree>
    <p:extLst>
      <p:ext uri="{BB962C8B-B14F-4D97-AF65-F5344CB8AC3E}">
        <p14:creationId xmlns:p14="http://schemas.microsoft.com/office/powerpoint/2010/main" val="173166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4CA20-2F03-894A-AAAD-99B88DDB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PES [</a:t>
            </a:r>
            <a:r>
              <a:rPr lang="en-US" i="1" dirty="0"/>
              <a:t>How can we help at this stage of the project?]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DFC7-3AD5-0040-90C1-E83E59C1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Items the patient engagement studio can specifically assist with at this stage of your project:</a:t>
            </a:r>
          </a:p>
          <a:p>
            <a:pPr lvl="1"/>
            <a:r>
              <a:rPr lang="en-US" dirty="0"/>
              <a:t>Conducting the study</a:t>
            </a:r>
          </a:p>
          <a:p>
            <a:pPr lvl="2"/>
            <a:r>
              <a:rPr lang="en-US" dirty="0"/>
              <a:t>Attrition and recruitment issues</a:t>
            </a:r>
          </a:p>
          <a:p>
            <a:pPr lvl="2"/>
            <a:r>
              <a:rPr lang="en-US" dirty="0"/>
              <a:t>Study implementation</a:t>
            </a:r>
          </a:p>
          <a:p>
            <a:pPr lvl="2"/>
            <a:r>
              <a:rPr lang="en-US" dirty="0"/>
              <a:t>Data interpretation</a:t>
            </a:r>
          </a:p>
          <a:p>
            <a:pPr lvl="2"/>
            <a:r>
              <a:rPr lang="en-US" dirty="0"/>
              <a:t>Patient engagement throughout the life of the study</a:t>
            </a:r>
          </a:p>
          <a:p>
            <a:pPr lvl="1"/>
            <a:r>
              <a:rPr lang="en-US" dirty="0"/>
              <a:t>Dissemination of Results</a:t>
            </a:r>
          </a:p>
          <a:p>
            <a:pPr lvl="2"/>
            <a:r>
              <a:rPr lang="en-US" dirty="0"/>
              <a:t>Identification of patient organizations</a:t>
            </a:r>
          </a:p>
          <a:p>
            <a:pPr lvl="2"/>
            <a:r>
              <a:rPr lang="en-US" dirty="0"/>
              <a:t>Planning for dissemination other than academic journals and conferences</a:t>
            </a:r>
          </a:p>
          <a:p>
            <a:pPr lvl="2"/>
            <a:r>
              <a:rPr lang="en-US" dirty="0"/>
              <a:t>Suggestions for how to include patients in the dissemination</a:t>
            </a:r>
          </a:p>
          <a:p>
            <a:pPr lvl="2"/>
            <a:r>
              <a:rPr lang="en-US" dirty="0"/>
              <a:t>Helping to identify other opportunities for sharing information about the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24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2F73D-2CD7-BC4E-A58D-903EA14E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Project/Innovation Investigators and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FF032-5466-D944-BF0B-C938F85B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list the names of those involved in the project, their role(s) in the project, their title(s), their institution(s), and their contact information</a:t>
            </a:r>
          </a:p>
          <a:p>
            <a:pPr lvl="1"/>
            <a:r>
              <a:rPr lang="en-US" dirty="0"/>
              <a:t>Example: Ann Blair Kennedy, </a:t>
            </a:r>
            <a:r>
              <a:rPr lang="en-US" dirty="0" err="1"/>
              <a:t>DrPH</a:t>
            </a:r>
            <a:r>
              <a:rPr lang="en-US" dirty="0"/>
              <a:t>, Primary Investigator, Clinical Assistant Professor, </a:t>
            </a:r>
            <a:r>
              <a:rPr lang="en-US" dirty="0" err="1"/>
              <a:t>UofSC</a:t>
            </a:r>
            <a:r>
              <a:rPr lang="en-US" dirty="0"/>
              <a:t> SOM Greenville, Kenneda5@greenvillemed.sc.edu</a:t>
            </a:r>
          </a:p>
        </p:txBody>
      </p:sp>
    </p:spTree>
    <p:extLst>
      <p:ext uri="{BB962C8B-B14F-4D97-AF65-F5344CB8AC3E}">
        <p14:creationId xmlns:p14="http://schemas.microsoft.com/office/powerpoint/2010/main" val="307285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49C30A-FE2C-C64C-BA43-32F4B1A2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Planning the Study/Innovation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62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9C11C2-A1CC-D947-9837-0CE6FB63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Dissemination of Results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807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CF11-8B09-EA4E-B43F-58FFDF466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249" y="1122363"/>
            <a:ext cx="9798908" cy="2387600"/>
          </a:xfrm>
        </p:spPr>
        <p:txBody>
          <a:bodyPr>
            <a:normAutofit/>
          </a:bodyPr>
          <a:lstStyle/>
          <a:p>
            <a:r>
              <a:rPr lang="en-US" sz="2000" dirty="0"/>
              <a:t>Presentation to the University of South Carolina Patient Engagement Studio</a:t>
            </a:r>
            <a:br>
              <a:rPr lang="en-US" dirty="0"/>
            </a:br>
            <a:r>
              <a:rPr lang="en-US" dirty="0"/>
              <a:t>[insert project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507BC-6FA1-9E4E-824B-94DA16355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/>
              <a:t>[Date of presentation]</a:t>
            </a:r>
          </a:p>
          <a:p>
            <a:r>
              <a:rPr lang="en-US"/>
              <a:t>[Project Presenters]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81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18D7-888E-BD4A-97B0-7E513E49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Clarifying Expectations/Purpose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25F45-F3C4-9D4A-B3D2-CD881A381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you coming to the Patient Engagement Studio?</a:t>
            </a:r>
          </a:p>
          <a:p>
            <a:r>
              <a:rPr lang="en-US" dirty="0"/>
              <a:t>How can we help you?</a:t>
            </a:r>
          </a:p>
          <a:p>
            <a:r>
              <a:rPr lang="en-US" dirty="0"/>
              <a:t>What are your expectations?</a:t>
            </a:r>
          </a:p>
          <a:p>
            <a:r>
              <a:rPr lang="en-US" dirty="0"/>
              <a:t>What do you need answered/help with?</a:t>
            </a:r>
          </a:p>
        </p:txBody>
      </p:sp>
    </p:spTree>
    <p:extLst>
      <p:ext uri="{BB962C8B-B14F-4D97-AF65-F5344CB8AC3E}">
        <p14:creationId xmlns:p14="http://schemas.microsoft.com/office/powerpoint/2010/main" val="929709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AAD3-B702-3947-9A13-440F951F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[1 or 2 slides]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6ACD2-C876-8646-A72E-6A269F5A1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problem you are addressing?</a:t>
            </a:r>
          </a:p>
          <a:p>
            <a:r>
              <a:rPr lang="en-US" dirty="0"/>
              <a:t>Why are you addressing it? 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If you have presented this project to the studio previously – a brief reminder of the project is all that is needed. (A short summary)</a:t>
            </a:r>
          </a:p>
        </p:txBody>
      </p:sp>
    </p:spTree>
    <p:extLst>
      <p:ext uri="{BB962C8B-B14F-4D97-AF65-F5344CB8AC3E}">
        <p14:creationId xmlns:p14="http://schemas.microsoft.com/office/powerpoint/2010/main" val="4168959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F210-4C56-1143-AC2D-535281F4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[1-2 slides maximum]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CC1B-D030-5D47-ADEB-4A64E28A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you </a:t>
            </a:r>
            <a:r>
              <a:rPr lang="en-US"/>
              <a:t>currently addressing </a:t>
            </a:r>
            <a:r>
              <a:rPr lang="en-US" dirty="0"/>
              <a:t>the problem? (Methods of study or brief description of the program or innovation)</a:t>
            </a:r>
          </a:p>
        </p:txBody>
      </p:sp>
    </p:spTree>
    <p:extLst>
      <p:ext uri="{BB962C8B-B14F-4D97-AF65-F5344CB8AC3E}">
        <p14:creationId xmlns:p14="http://schemas.microsoft.com/office/powerpoint/2010/main" val="530326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F210-4C56-1143-AC2D-535281F4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[1-2 slides maximum]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CC1B-D030-5D47-ADEB-4A64E28A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you currently to addressing the problem? (Methods of study or brief description of the program or innovation)</a:t>
            </a:r>
          </a:p>
        </p:txBody>
      </p:sp>
    </p:spTree>
    <p:extLst>
      <p:ext uri="{BB962C8B-B14F-4D97-AF65-F5344CB8AC3E}">
        <p14:creationId xmlns:p14="http://schemas.microsoft.com/office/powerpoint/2010/main" val="3555358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67F5-AA1F-D841-926F-B904D145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247E-D68C-4949-A56E-0B80DD87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discover?</a:t>
            </a:r>
          </a:p>
          <a:p>
            <a:r>
              <a:rPr lang="en-US" dirty="0">
                <a:highlight>
                  <a:srgbClr val="FFFF00"/>
                </a:highlight>
              </a:rPr>
              <a:t>If you have previously presented, how have you incorporated feedback from the Studio into your project?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69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69FB-20A0-8743-BD45-A9544E2A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0EDB-8073-C947-831E-9A268749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“So What” and “Now What”</a:t>
            </a:r>
          </a:p>
          <a:p>
            <a:pPr lvl="1"/>
            <a:r>
              <a:rPr lang="en-US" dirty="0"/>
              <a:t>What is the plan to do with the results? </a:t>
            </a:r>
          </a:p>
        </p:txBody>
      </p:sp>
    </p:spTree>
    <p:extLst>
      <p:ext uri="{BB962C8B-B14F-4D97-AF65-F5344CB8AC3E}">
        <p14:creationId xmlns:p14="http://schemas.microsoft.com/office/powerpoint/2010/main" val="3476141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4CA20-2F03-894A-AAAD-99B88DDB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PES [</a:t>
            </a:r>
            <a:r>
              <a:rPr lang="en-US" i="1" dirty="0"/>
              <a:t>How can we help at this stage of the project?]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DFC7-3AD5-0040-90C1-E83E59C1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Items the patient engagement studio can specifically assist with at this stage of your project:</a:t>
            </a:r>
          </a:p>
          <a:p>
            <a:pPr lvl="1"/>
            <a:r>
              <a:rPr lang="en-US" dirty="0"/>
              <a:t>Dissemination of Results</a:t>
            </a:r>
          </a:p>
          <a:p>
            <a:pPr lvl="2"/>
            <a:r>
              <a:rPr lang="en-US" dirty="0"/>
              <a:t>Identification of patient organizations</a:t>
            </a:r>
          </a:p>
          <a:p>
            <a:pPr lvl="2"/>
            <a:r>
              <a:rPr lang="en-US" dirty="0"/>
              <a:t>Planning for dissemination other than academic journals and conferences</a:t>
            </a:r>
          </a:p>
          <a:p>
            <a:pPr lvl="2"/>
            <a:r>
              <a:rPr lang="en-US" dirty="0"/>
              <a:t>Suggestions for how to include patients in the dissemination</a:t>
            </a:r>
          </a:p>
          <a:p>
            <a:pPr lvl="2"/>
            <a:r>
              <a:rPr lang="en-US" dirty="0"/>
              <a:t>Helping to identify other opportunities for sharing information about the study</a:t>
            </a:r>
          </a:p>
          <a:p>
            <a:pPr lvl="1"/>
            <a:r>
              <a:rPr lang="en-US" dirty="0"/>
              <a:t>Planning </a:t>
            </a:r>
            <a:r>
              <a:rPr lang="en-US"/>
              <a:t>the NEXT study</a:t>
            </a:r>
            <a:endParaRPr lang="en-US" dirty="0"/>
          </a:p>
          <a:p>
            <a:pPr lvl="2"/>
            <a:r>
              <a:rPr lang="en-US" dirty="0"/>
              <a:t>Clarifying your research question</a:t>
            </a:r>
          </a:p>
          <a:p>
            <a:pPr lvl="2"/>
            <a:r>
              <a:rPr lang="en-US" dirty="0"/>
              <a:t>Assisting in helping to determine study/innovation participant characteristics</a:t>
            </a:r>
          </a:p>
          <a:p>
            <a:pPr lvl="2"/>
            <a:r>
              <a:rPr lang="en-US" dirty="0"/>
              <a:t>Minimizing disruptions to patients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89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2F73D-2CD7-BC4E-A58D-903EA14E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Project/Innovation Investigators and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FF032-5466-D944-BF0B-C938F85B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list the name of those involved in the project, their role in the project, their title, their institution, and their contact information</a:t>
            </a:r>
          </a:p>
          <a:p>
            <a:pPr lvl="1"/>
            <a:r>
              <a:rPr lang="en-US" dirty="0"/>
              <a:t>Example: Ann Blair Kennedy, </a:t>
            </a:r>
            <a:r>
              <a:rPr lang="en-US" dirty="0" err="1"/>
              <a:t>DrPH</a:t>
            </a:r>
            <a:r>
              <a:rPr lang="en-US" dirty="0"/>
              <a:t>, Primary Investigator, Clinical Assistant Professor, </a:t>
            </a:r>
            <a:r>
              <a:rPr lang="en-US" dirty="0" err="1"/>
              <a:t>UofSC</a:t>
            </a:r>
            <a:r>
              <a:rPr lang="en-US" dirty="0"/>
              <a:t> SOM Greenville, Kenneda5@greenvillemed.sc.edu</a:t>
            </a:r>
          </a:p>
        </p:txBody>
      </p:sp>
    </p:spTree>
    <p:extLst>
      <p:ext uri="{BB962C8B-B14F-4D97-AF65-F5344CB8AC3E}">
        <p14:creationId xmlns:p14="http://schemas.microsoft.com/office/powerpoint/2010/main" val="424071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CF11-8B09-EA4E-B43F-58FFDF466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249" y="1122363"/>
            <a:ext cx="9798908" cy="2387600"/>
          </a:xfrm>
        </p:spPr>
        <p:txBody>
          <a:bodyPr>
            <a:normAutofit/>
          </a:bodyPr>
          <a:lstStyle/>
          <a:p>
            <a:r>
              <a:rPr lang="en-US" sz="2000" dirty="0"/>
              <a:t>Presentation to the University of South Carolina Patient Engagement Studio</a:t>
            </a:r>
            <a:br>
              <a:rPr lang="en-US" dirty="0"/>
            </a:br>
            <a:r>
              <a:rPr lang="en-US" dirty="0"/>
              <a:t>[insert project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507BC-6FA1-9E4E-824B-94DA16355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/>
              <a:t>[Date of presentation]</a:t>
            </a:r>
          </a:p>
          <a:p>
            <a:r>
              <a:rPr lang="en-US"/>
              <a:t>[Project Presenters]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9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18D7-888E-BD4A-97B0-7E513E49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Clarifying Expectations/Purpose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25F45-F3C4-9D4A-B3D2-CD881A381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you coming to the Patient Engagement Studio?</a:t>
            </a:r>
          </a:p>
          <a:p>
            <a:r>
              <a:rPr lang="en-US" dirty="0"/>
              <a:t>How can we help you?</a:t>
            </a:r>
          </a:p>
          <a:p>
            <a:r>
              <a:rPr lang="en-US" dirty="0"/>
              <a:t>What are your expectations?</a:t>
            </a:r>
          </a:p>
          <a:p>
            <a:r>
              <a:rPr lang="en-US" dirty="0"/>
              <a:t>What do you need answered/help with?</a:t>
            </a:r>
          </a:p>
        </p:txBody>
      </p:sp>
    </p:spTree>
    <p:extLst>
      <p:ext uri="{BB962C8B-B14F-4D97-AF65-F5344CB8AC3E}">
        <p14:creationId xmlns:p14="http://schemas.microsoft.com/office/powerpoint/2010/main" val="331491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AAD3-B702-3947-9A13-440F951F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[1 or 2 slides]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6ACD2-C876-8646-A72E-6A269F5A1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problem you are addressing?</a:t>
            </a:r>
          </a:p>
          <a:p>
            <a:r>
              <a:rPr lang="en-US" dirty="0"/>
              <a:t>Why are you addressing it? </a:t>
            </a:r>
          </a:p>
        </p:txBody>
      </p:sp>
    </p:spTree>
    <p:extLst>
      <p:ext uri="{BB962C8B-B14F-4D97-AF65-F5344CB8AC3E}">
        <p14:creationId xmlns:p14="http://schemas.microsoft.com/office/powerpoint/2010/main" val="41932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F210-4C56-1143-AC2D-535281F4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[2-3 slides maximum]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CC1B-D030-5D47-ADEB-4A64E28A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you planning to address the problem? (Methods of study or plan for program or innovation)</a:t>
            </a:r>
          </a:p>
        </p:txBody>
      </p:sp>
    </p:spTree>
    <p:extLst>
      <p:ext uri="{BB962C8B-B14F-4D97-AF65-F5344CB8AC3E}">
        <p14:creationId xmlns:p14="http://schemas.microsoft.com/office/powerpoint/2010/main" val="13144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69FB-20A0-8743-BD45-A9544E2A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0EDB-8073-C947-831E-9A268749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“So What” and “Now What”</a:t>
            </a:r>
          </a:p>
          <a:p>
            <a:pPr lvl="1"/>
            <a:r>
              <a:rPr lang="en-US" dirty="0"/>
              <a:t>What is the plan to do with the results? </a:t>
            </a:r>
          </a:p>
        </p:txBody>
      </p:sp>
    </p:spTree>
    <p:extLst>
      <p:ext uri="{BB962C8B-B14F-4D97-AF65-F5344CB8AC3E}">
        <p14:creationId xmlns:p14="http://schemas.microsoft.com/office/powerpoint/2010/main" val="12348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4CA20-2F03-894A-AAAD-99B88DDB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PES [</a:t>
            </a:r>
            <a:r>
              <a:rPr lang="en-US" i="1" dirty="0"/>
              <a:t>How can we help at this stage of the project</a:t>
            </a:r>
            <a:r>
              <a:rPr lang="en-US" dirty="0"/>
              <a:t>?]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DFC7-3AD5-0040-90C1-E83E59C1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Items the patient engagement studio can specifically assist with:</a:t>
            </a:r>
          </a:p>
          <a:p>
            <a:pPr lvl="1"/>
            <a:r>
              <a:rPr lang="en-US" dirty="0"/>
              <a:t>Planning the study</a:t>
            </a:r>
          </a:p>
          <a:p>
            <a:pPr lvl="2"/>
            <a:r>
              <a:rPr lang="en-US" dirty="0"/>
              <a:t>Clarifying your research question</a:t>
            </a:r>
          </a:p>
          <a:p>
            <a:pPr lvl="2"/>
            <a:r>
              <a:rPr lang="en-US" dirty="0"/>
              <a:t>Assisting in helping to determine study/innovation participant characteristics</a:t>
            </a:r>
          </a:p>
          <a:p>
            <a:pPr lvl="2"/>
            <a:r>
              <a:rPr lang="en-US" dirty="0"/>
              <a:t>Minimizing disruptions to patients</a:t>
            </a:r>
          </a:p>
          <a:p>
            <a:pPr lvl="1"/>
            <a:r>
              <a:rPr lang="en-US" dirty="0"/>
              <a:t>Conducting the study</a:t>
            </a:r>
          </a:p>
          <a:p>
            <a:pPr lvl="2"/>
            <a:r>
              <a:rPr lang="en-US" dirty="0"/>
              <a:t>Study materials and protocols</a:t>
            </a:r>
          </a:p>
          <a:p>
            <a:pPr lvl="3"/>
            <a:r>
              <a:rPr lang="en-US" dirty="0"/>
              <a:t>Incentives</a:t>
            </a:r>
          </a:p>
          <a:p>
            <a:pPr lvl="3"/>
            <a:r>
              <a:rPr lang="en-US" dirty="0"/>
              <a:t>Data sharing</a:t>
            </a:r>
          </a:p>
          <a:p>
            <a:pPr lvl="2"/>
            <a:r>
              <a:rPr lang="en-US" dirty="0"/>
              <a:t>Patient recruitment</a:t>
            </a:r>
          </a:p>
          <a:p>
            <a:pPr lvl="2"/>
            <a:r>
              <a:rPr lang="en-US" dirty="0"/>
              <a:t>Study implementation</a:t>
            </a:r>
          </a:p>
          <a:p>
            <a:pPr lvl="2"/>
            <a:r>
              <a:rPr lang="en-US" dirty="0"/>
              <a:t>Data interpretation</a:t>
            </a:r>
          </a:p>
          <a:p>
            <a:pPr lvl="2"/>
            <a:r>
              <a:rPr lang="en-US" dirty="0"/>
              <a:t>Patient engagement throughout the life of the study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80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2F73D-2CD7-BC4E-A58D-903EA14E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Project/Innovation Investigators and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FF032-5466-D944-BF0B-C938F85B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list the names of those involved in the project, their role(s) in the project, their title(s), their institution(s), and their contact information</a:t>
            </a:r>
          </a:p>
          <a:p>
            <a:pPr lvl="1"/>
            <a:r>
              <a:rPr lang="en-US" dirty="0"/>
              <a:t>Example: Ann Blair Kennedy, </a:t>
            </a:r>
            <a:r>
              <a:rPr lang="en-US" dirty="0" err="1"/>
              <a:t>DrPH</a:t>
            </a:r>
            <a:r>
              <a:rPr lang="en-US" dirty="0"/>
              <a:t>, Primary Investigator, Clinical Assistant Professor, </a:t>
            </a:r>
            <a:r>
              <a:rPr lang="en-US" dirty="0" err="1"/>
              <a:t>UofSC</a:t>
            </a:r>
            <a:r>
              <a:rPr lang="en-US" dirty="0"/>
              <a:t> SOM Greenville, Kenneda5@greenvillemed.sc.edu</a:t>
            </a:r>
          </a:p>
        </p:txBody>
      </p:sp>
    </p:spTree>
    <p:extLst>
      <p:ext uri="{BB962C8B-B14F-4D97-AF65-F5344CB8AC3E}">
        <p14:creationId xmlns:p14="http://schemas.microsoft.com/office/powerpoint/2010/main" val="3425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amec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E0000"/>
      </a:accent1>
      <a:accent2>
        <a:srgbClr val="3A6BA3"/>
      </a:accent2>
      <a:accent3>
        <a:srgbClr val="DE0A39"/>
      </a:accent3>
      <a:accent4>
        <a:srgbClr val="0F424E"/>
      </a:accent4>
      <a:accent5>
        <a:srgbClr val="607800"/>
      </a:accent5>
      <a:accent6>
        <a:srgbClr val="CCD300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413A31B0155B4A9351B4C96AA8F484" ma:contentTypeVersion="9" ma:contentTypeDescription="Create a new document." ma:contentTypeScope="" ma:versionID="e637c0be92a3f898acabb407905c3e4d">
  <xsd:schema xmlns:xsd="http://www.w3.org/2001/XMLSchema" xmlns:xs="http://www.w3.org/2001/XMLSchema" xmlns:p="http://schemas.microsoft.com/office/2006/metadata/properties" xmlns:ns2="38960b0c-68c9-4e27-a7d6-7a75ead80cc7" targetNamespace="http://schemas.microsoft.com/office/2006/metadata/properties" ma:root="true" ma:fieldsID="44d3ea4f2b5df9c8e477d1f009236487" ns2:_="">
    <xsd:import namespace="38960b0c-68c9-4e27-a7d6-7a75ead80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60b0c-68c9-4e27-a7d6-7a75ead80c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033492-588D-43A0-9CB6-F237945C385E}"/>
</file>

<file path=customXml/itemProps2.xml><?xml version="1.0" encoding="utf-8"?>
<ds:datastoreItem xmlns:ds="http://schemas.openxmlformats.org/officeDocument/2006/customXml" ds:itemID="{66CE1F93-E8C4-44FE-8055-8CF8F3581E88}"/>
</file>

<file path=customXml/itemProps3.xml><?xml version="1.0" encoding="utf-8"?>
<ds:datastoreItem xmlns:ds="http://schemas.openxmlformats.org/officeDocument/2006/customXml" ds:itemID="{F627D460-412D-4698-B701-56CF4A536C1F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1143</Words>
  <Application>Microsoft Macintosh PowerPoint</Application>
  <PresentationFormat>Widescreen</PresentationFormat>
  <Paragraphs>119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Palatino Linotype</vt:lpstr>
      <vt:lpstr>Office Theme</vt:lpstr>
      <vt:lpstr>Presentation to the UofSC Patient Engagement Studio Template Guidelines</vt:lpstr>
      <vt:lpstr>Planning the Study/Innovation</vt:lpstr>
      <vt:lpstr>Presentation to the University of South Carolina Patient Engagement Studio [insert project title]</vt:lpstr>
      <vt:lpstr>Clarifying Expectations/Purpose</vt:lpstr>
      <vt:lpstr>The Problem [1 or 2 slides]</vt:lpstr>
      <vt:lpstr>Approach [2-3 slides maximum]</vt:lpstr>
      <vt:lpstr>Anticipated impact</vt:lpstr>
      <vt:lpstr>Questions for the PES [How can we help at this stage of the project?]</vt:lpstr>
      <vt:lpstr>Project/Innovation Investigators and Leaders</vt:lpstr>
      <vt:lpstr>Conducting the Study</vt:lpstr>
      <vt:lpstr>Presentation to the University of South Carolina Patient Engagement Studio [insert project title]</vt:lpstr>
      <vt:lpstr>Clarifying Expectations/Purpose</vt:lpstr>
      <vt:lpstr>The Problem [1 or 2 slides]</vt:lpstr>
      <vt:lpstr>Approach [1-2 slides maximum]</vt:lpstr>
      <vt:lpstr>Areas of Concern</vt:lpstr>
      <vt:lpstr>Findings</vt:lpstr>
      <vt:lpstr>Next Steps</vt:lpstr>
      <vt:lpstr>Questions for the PES [How can we help at this stage of the project?]</vt:lpstr>
      <vt:lpstr>Project/Innovation Investigators and Leaders</vt:lpstr>
      <vt:lpstr>Dissemination of Results</vt:lpstr>
      <vt:lpstr>Presentation to the University of South Carolina Patient Engagement Studio [insert project title]</vt:lpstr>
      <vt:lpstr>Clarifying Expectations/Purpose</vt:lpstr>
      <vt:lpstr>The Problem [1 or 2 slides]</vt:lpstr>
      <vt:lpstr>Approach [1-2 slides maximum]</vt:lpstr>
      <vt:lpstr>Approach [1-2 slides maximum]</vt:lpstr>
      <vt:lpstr>Findings</vt:lpstr>
      <vt:lpstr>Next Steps</vt:lpstr>
      <vt:lpstr>Questions for the PES [How can we help at this stage of the project?]</vt:lpstr>
      <vt:lpstr>Project/Innovation Investigators and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Patient Engagement Studio Template Guidelines</dc:title>
  <dc:creator>KENNEDY, ANN BLAIR</dc:creator>
  <cp:lastModifiedBy>KENNEDY, ANN BLAIR</cp:lastModifiedBy>
  <cp:revision>5</cp:revision>
  <dcterms:created xsi:type="dcterms:W3CDTF">2020-07-01T20:52:32Z</dcterms:created>
  <dcterms:modified xsi:type="dcterms:W3CDTF">2020-07-14T17:37:29Z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0x0101001D413A31B0155B4A9351B4C96AA8F484</vt:lpwstr>
  </property>
</Properties>
</file>