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0"/>
  </p:notes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Open Sauce Bold" charset="1" panose="00000800000000000000"/>
      <p:regular r:id="rId13"/>
    </p:embeddedFont>
    <p:embeddedFont>
      <p:font typeface="Berlingske Sans Bold" charset="1" panose="02000803050000020004"/>
      <p:regular r:id="rId14"/>
    </p:embeddedFont>
    <p:embeddedFont>
      <p:font typeface="Berlingske Sans" charset="1" panose="02000503050000020004"/>
      <p:regular r:id="rId15"/>
    </p:embeddedFont>
    <p:embeddedFont>
      <p:font typeface="Permanent Marker" charset="1" panose="02000000000000000000"/>
      <p:regular r:id="rId16"/>
    </p:embeddedFont>
    <p:embeddedFont>
      <p:font typeface="Computer Says No" charset="1" panose="00000400000000000000"/>
      <p:regular r:id="rId17"/>
    </p:embeddedFont>
    <p:embeddedFont>
      <p:font typeface="Roller" charset="1" panose="0000000000000000000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notesMasters/notesMaster1.xml" Type="http://schemas.openxmlformats.org/officeDocument/2006/relationships/notesMaster"/><Relationship Id="rId11" Target="theme/theme2.xml" Type="http://schemas.openxmlformats.org/officeDocument/2006/relationships/theme"/><Relationship Id="rId12" Target="notesSlides/notesSlide1.xml" Type="http://schemas.openxmlformats.org/officeDocument/2006/relationships/notes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notesSlides/notesSlide2.xml" Type="http://schemas.openxmlformats.org/officeDocument/2006/relationships/notesSlide"/><Relationship Id="rId2" Target="presProps.xml" Type="http://schemas.openxmlformats.org/officeDocument/2006/relationships/presProps"/><Relationship Id="rId20" Target="notesSlides/notesSlide3.xml" Type="http://schemas.openxmlformats.org/officeDocument/2006/relationships/notesSlide"/><Relationship Id="rId21" Target="notesSlides/notesSlide4.xml" Type="http://schemas.openxmlformats.org/officeDocument/2006/relationships/notes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GitBook: allows you to create a book hosted on the GitHub platform. You can create your book in Markdown, add images and embed content from the Internet.</a:t>
            </a:r>
          </a:p>
          <a:p>
            <a:r>
              <a:rPr lang="en-US"/>
              <a:t/>
            </a:r>
          </a:p>
          <a:p>
            <a:r>
              <a:rPr lang="en-US"/>
              <a:t>Bookdown: an open-source R package that facilitates writing books and long-form articles/reports with R Markdown.</a:t>
            </a:r>
          </a:p>
          <a:p>
            <a:r>
              <a:rPr lang="en-US"/>
              <a:t/>
            </a:r>
          </a:p>
          <a:p>
            <a:r>
              <a:rPr lang="en-US"/>
              <a:t>Jupyter Notebook: an open-source web application that allows you to create and share documents that contain live code, equations, visualizations and narrative text.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GitBook: allows you to create a book hosted on the GitHub platform. You can create your book in Markdown, add images and embed content from the Internet.</a:t>
            </a:r>
          </a:p>
          <a:p>
            <a:r>
              <a:rPr lang="en-US"/>
              <a:t/>
            </a:r>
          </a:p>
          <a:p>
            <a:r>
              <a:rPr lang="en-US"/>
              <a:t>Bookdown: an open-source R package that facilitates writing books and long-form articles/reports with R Markdown.</a:t>
            </a:r>
          </a:p>
          <a:p>
            <a:r>
              <a:rPr lang="en-US"/>
              <a:t/>
            </a:r>
          </a:p>
          <a:p>
            <a:r>
              <a:rPr lang="en-US"/>
              <a:t>Jupyter Notebook: an open-source web application that allows you to create and share documents that contain live code, equations, visualizations and narrative text.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GitBook: allows you to create a book hosted on the GitHub platform. You can create your book in Markdown, add images and embed content from the Internet.</a:t>
            </a:r>
          </a:p>
          <a:p>
            <a:r>
              <a:rPr lang="en-US"/>
              <a:t/>
            </a:r>
          </a:p>
          <a:p>
            <a:r>
              <a:rPr lang="en-US"/>
              <a:t>Bookdown: an open-source R package that facilitates writing books and long-form articles/reports with R Markdown.</a:t>
            </a:r>
          </a:p>
          <a:p>
            <a:r>
              <a:rPr lang="en-US"/>
              <a:t/>
            </a:r>
          </a:p>
          <a:p>
            <a:r>
              <a:rPr lang="en-US"/>
              <a:t>Jupyter Notebook: an open-source web application that allows you to create and share documents that contain live code, equations, visualizations and narrative text.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GitBook: allows you to create a book hosted on the GitHub platform. You can create your book in Markdown, add images and embed content from the Internet.</a:t>
            </a:r>
          </a:p>
          <a:p>
            <a:r>
              <a:rPr lang="en-US"/>
              <a:t/>
            </a:r>
          </a:p>
          <a:p>
            <a:r>
              <a:rPr lang="en-US"/>
              <a:t>Bookdown: an open-source R package that facilitates writing books and long-form articles/reports with R Markdown.</a:t>
            </a:r>
          </a:p>
          <a:p>
            <a:r>
              <a:rPr lang="en-US"/>
              <a:t/>
            </a:r>
          </a:p>
          <a:p>
            <a:r>
              <a:rPr lang="en-US"/>
              <a:t>Jupyter Notebook: an open-source web application that allows you to create and share documents that contain live code, equations, visualizations and narrative text.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svg" Type="http://schemas.openxmlformats.org/officeDocument/2006/relationships/image"/><Relationship Id="rId2" Target="../notesSlides/notesSlide2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5.png" Type="http://schemas.openxmlformats.org/officeDocument/2006/relationships/image"/><Relationship Id="rId8" Target="../media/image6.svg" Type="http://schemas.openxmlformats.org/officeDocument/2006/relationships/image"/><Relationship Id="rId9" Target="../media/image7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svg" Type="http://schemas.openxmlformats.org/officeDocument/2006/relationships/image"/><Relationship Id="rId2" Target="../notesSlides/notesSlide3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9.png" Type="http://schemas.openxmlformats.org/officeDocument/2006/relationships/image"/><Relationship Id="rId8" Target="../media/image10.sv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svg" Type="http://schemas.openxmlformats.org/officeDocument/2006/relationships/image"/><Relationship Id="rId2" Target="../notesSlides/notesSlide4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13.png" Type="http://schemas.openxmlformats.org/officeDocument/2006/relationships/image"/><Relationship Id="rId8" Target="../media/image14.svg" Type="http://schemas.openxmlformats.org/officeDocument/2006/relationships/image"/><Relationship Id="rId9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1028700" y="5751390"/>
            <a:ext cx="16230600" cy="0"/>
          </a:xfrm>
          <a:prstGeom prst="line">
            <a:avLst/>
          </a:prstGeom>
          <a:ln cap="flat" w="19050">
            <a:solidFill>
              <a:srgbClr val="73000A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" id="3"/>
          <p:cNvGrpSpPr/>
          <p:nvPr/>
        </p:nvGrpSpPr>
        <p:grpSpPr>
          <a:xfrm rot="0">
            <a:off x="12784027" y="3549977"/>
            <a:ext cx="3527523" cy="2201413"/>
            <a:chOff x="0" y="0"/>
            <a:chExt cx="929059" cy="57979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29059" cy="579796"/>
            </a:xfrm>
            <a:custGeom>
              <a:avLst/>
              <a:gdLst/>
              <a:ahLst/>
              <a:cxnLst/>
              <a:rect r="r" b="b" t="t" l="l"/>
              <a:pathLst>
                <a:path h="579796" w="929059">
                  <a:moveTo>
                    <a:pt x="0" y="0"/>
                  </a:moveTo>
                  <a:lnTo>
                    <a:pt x="929059" y="0"/>
                  </a:lnTo>
                  <a:lnTo>
                    <a:pt x="929059" y="579796"/>
                  </a:lnTo>
                  <a:lnTo>
                    <a:pt x="0" y="579796"/>
                  </a:lnTo>
                  <a:close/>
                </a:path>
              </a:pathLst>
            </a:custGeom>
            <a:solidFill>
              <a:srgbClr val="1F414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929059" cy="6178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028700" y="1181100"/>
            <a:ext cx="11982086" cy="1060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99"/>
              </a:lnSpc>
            </a:pPr>
            <a:r>
              <a:rPr lang="en-US" sz="7999" spc="-247" b="true">
                <a:solidFill>
                  <a:srgbClr val="73000A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How tech-savvy are you?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2352562"/>
            <a:ext cx="15724191" cy="748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19"/>
              </a:lnSpc>
            </a:pPr>
            <a:r>
              <a:rPr lang="en-US" sz="4299" b="true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You can create OER at your tech level (and so can your students)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72036" y="6000750"/>
            <a:ext cx="5110434" cy="4171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true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What You Could Create:</a:t>
            </a:r>
          </a:p>
          <a:p>
            <a:pPr algn="l" marL="647697" indent="-323848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Berlingske Sans"/>
                <a:ea typeface="Berlingske Sans"/>
                <a:cs typeface="Berlingske Sans"/>
                <a:sym typeface="Berlingske Sans"/>
              </a:rPr>
              <a:t>Shareable document</a:t>
            </a:r>
          </a:p>
          <a:p>
            <a:pPr algn="l" marL="647697" indent="-323848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Berlingske Sans"/>
                <a:ea typeface="Berlingske Sans"/>
                <a:cs typeface="Berlingske Sans"/>
                <a:sym typeface="Berlingske Sans"/>
              </a:rPr>
              <a:t>Original image</a:t>
            </a:r>
          </a:p>
          <a:p>
            <a:pPr algn="l" marL="647697" indent="-323848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Berlingske Sans"/>
                <a:ea typeface="Berlingske Sans"/>
                <a:cs typeface="Berlingske Sans"/>
                <a:sym typeface="Berlingske Sans"/>
              </a:rPr>
              <a:t>Slide show</a:t>
            </a:r>
          </a:p>
          <a:p>
            <a:pPr algn="l" marL="647697" indent="-323848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Berlingske Sans"/>
                <a:ea typeface="Berlingske Sans"/>
                <a:cs typeface="Berlingske Sans"/>
                <a:sym typeface="Berlingske Sans"/>
              </a:rPr>
              <a:t>Instructional video</a:t>
            </a:r>
          </a:p>
          <a:p>
            <a:pPr algn="l" marL="647697" indent="-323848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Berlingske Sans"/>
                <a:ea typeface="Berlingske Sans"/>
                <a:cs typeface="Berlingske Sans"/>
                <a:sym typeface="Berlingske Sans"/>
              </a:rPr>
              <a:t>Curated collection of OER materials</a:t>
            </a:r>
          </a:p>
          <a:p>
            <a:pPr algn="l">
              <a:lnSpc>
                <a:spcPts val="4199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7173297" y="6000750"/>
            <a:ext cx="5110434" cy="3648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true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What You Could Create:</a:t>
            </a:r>
          </a:p>
          <a:p>
            <a:pPr algn="l" marL="647697" indent="-323848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Berlingske Sans"/>
                <a:ea typeface="Berlingske Sans"/>
                <a:cs typeface="Berlingske Sans"/>
                <a:sym typeface="Berlingske Sans"/>
              </a:rPr>
              <a:t>Public website</a:t>
            </a:r>
          </a:p>
          <a:p>
            <a:pPr algn="l" marL="647697" indent="-323848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Berlingske Sans"/>
                <a:ea typeface="Berlingske Sans"/>
                <a:cs typeface="Berlingske Sans"/>
                <a:sym typeface="Berlingske Sans"/>
              </a:rPr>
              <a:t>Wiki</a:t>
            </a:r>
          </a:p>
          <a:p>
            <a:pPr algn="l" marL="647697" indent="-323848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Berlingske Sans"/>
                <a:ea typeface="Berlingske Sans"/>
                <a:cs typeface="Berlingske Sans"/>
                <a:sym typeface="Berlingske Sans"/>
              </a:rPr>
              <a:t>Slide shows</a:t>
            </a:r>
          </a:p>
          <a:p>
            <a:pPr algn="l" marL="647697" indent="-323848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Berlingske Sans"/>
                <a:ea typeface="Berlingske Sans"/>
                <a:cs typeface="Berlingske Sans"/>
                <a:sym typeface="Berlingske Sans"/>
              </a:rPr>
              <a:t>Infographic</a:t>
            </a:r>
          </a:p>
          <a:p>
            <a:pPr algn="l" marL="647697" indent="-323848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Berlingske Sans"/>
                <a:ea typeface="Berlingske Sans"/>
                <a:cs typeface="Berlingske Sans"/>
                <a:sym typeface="Berlingske Sans"/>
              </a:rPr>
              <a:t>Course e-Portfolio</a:t>
            </a:r>
          </a:p>
          <a:p>
            <a:pPr algn="l">
              <a:lnSpc>
                <a:spcPts val="4199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2419756" y="6048375"/>
            <a:ext cx="5110434" cy="3648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true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What You Could Create:</a:t>
            </a:r>
          </a:p>
          <a:p>
            <a:pPr algn="l" marL="647697" indent="-323848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Berlingske Sans"/>
                <a:ea typeface="Berlingske Sans"/>
                <a:cs typeface="Berlingske Sans"/>
                <a:sym typeface="Berlingske Sans"/>
              </a:rPr>
              <a:t>Interactive textbook</a:t>
            </a:r>
          </a:p>
          <a:p>
            <a:pPr algn="l" marL="647697" indent="-323848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Berlingske Sans"/>
                <a:ea typeface="Berlingske Sans"/>
                <a:cs typeface="Berlingske Sans"/>
                <a:sym typeface="Berlingske Sans"/>
              </a:rPr>
              <a:t>Software integration</a:t>
            </a:r>
          </a:p>
          <a:p>
            <a:pPr algn="l" marL="647697" indent="-323848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Berlingske Sans"/>
                <a:ea typeface="Berlingske Sans"/>
                <a:cs typeface="Berlingske Sans"/>
                <a:sym typeface="Berlingske Sans"/>
              </a:rPr>
              <a:t>Advanced website</a:t>
            </a:r>
          </a:p>
          <a:p>
            <a:pPr algn="l" marL="647697" indent="-323848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Berlingske Sans"/>
                <a:ea typeface="Berlingske Sans"/>
                <a:cs typeface="Berlingske Sans"/>
                <a:sym typeface="Berlingske Sans"/>
              </a:rPr>
              <a:t>App</a:t>
            </a:r>
          </a:p>
          <a:p>
            <a:pPr algn="l">
              <a:lnSpc>
                <a:spcPts val="4199"/>
              </a:lnSpc>
            </a:pPr>
          </a:p>
          <a:p>
            <a:pPr algn="l">
              <a:lnSpc>
                <a:spcPts val="4199"/>
              </a:lnSpc>
            </a:pPr>
          </a:p>
        </p:txBody>
      </p:sp>
      <p:grpSp>
        <p:nvGrpSpPr>
          <p:cNvPr name="Group 11" id="11"/>
          <p:cNvGrpSpPr/>
          <p:nvPr/>
        </p:nvGrpSpPr>
        <p:grpSpPr>
          <a:xfrm rot="0">
            <a:off x="7310347" y="4271035"/>
            <a:ext cx="3667307" cy="1452914"/>
            <a:chOff x="0" y="0"/>
            <a:chExt cx="965875" cy="38266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65875" cy="382660"/>
            </a:xfrm>
            <a:custGeom>
              <a:avLst/>
              <a:gdLst/>
              <a:ahLst/>
              <a:cxnLst/>
              <a:rect r="r" b="b" t="t" l="l"/>
              <a:pathLst>
                <a:path h="382660" w="965875">
                  <a:moveTo>
                    <a:pt x="0" y="0"/>
                  </a:moveTo>
                  <a:lnTo>
                    <a:pt x="965875" y="0"/>
                  </a:lnTo>
                  <a:lnTo>
                    <a:pt x="965875" y="382660"/>
                  </a:lnTo>
                  <a:lnTo>
                    <a:pt x="0" y="382660"/>
                  </a:lnTo>
                  <a:close/>
                </a:path>
              </a:pathLst>
            </a:custGeom>
            <a:solidFill>
              <a:srgbClr val="1F414D">
                <a:alpha val="33725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965875" cy="4207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553146" y="5028535"/>
            <a:ext cx="3872984" cy="726457"/>
            <a:chOff x="0" y="0"/>
            <a:chExt cx="1020045" cy="19133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020045" cy="191330"/>
            </a:xfrm>
            <a:custGeom>
              <a:avLst/>
              <a:gdLst/>
              <a:ahLst/>
              <a:cxnLst/>
              <a:rect r="r" b="b" t="t" l="l"/>
              <a:pathLst>
                <a:path h="191330" w="1020045">
                  <a:moveTo>
                    <a:pt x="0" y="0"/>
                  </a:moveTo>
                  <a:lnTo>
                    <a:pt x="1020045" y="0"/>
                  </a:lnTo>
                  <a:lnTo>
                    <a:pt x="1020045" y="191330"/>
                  </a:lnTo>
                  <a:lnTo>
                    <a:pt x="0" y="191330"/>
                  </a:lnTo>
                  <a:close/>
                </a:path>
              </a:pathLst>
            </a:custGeom>
            <a:solidFill>
              <a:srgbClr val="1F414D">
                <a:alpha val="1098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020045" cy="2294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1564354" y="4811580"/>
            <a:ext cx="3818243" cy="9123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19"/>
              </a:lnSpc>
            </a:pPr>
            <a:r>
              <a:rPr lang="en-US" sz="5228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Low Tech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193363" y="4421173"/>
            <a:ext cx="4038096" cy="1562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4"/>
              </a:lnSpc>
            </a:pPr>
            <a:r>
              <a:rPr lang="en-US" sz="8350">
                <a:solidFill>
                  <a:srgbClr val="000000"/>
                </a:solidFill>
                <a:latin typeface="Computer Says No"/>
                <a:ea typeface="Computer Says No"/>
                <a:cs typeface="Computer Says No"/>
                <a:sym typeface="Computer Says No"/>
              </a:rPr>
              <a:t>Middle</a:t>
            </a:r>
          </a:p>
          <a:p>
            <a:pPr algn="ctr">
              <a:lnSpc>
                <a:spcPts val="5594"/>
              </a:lnSpc>
            </a:pPr>
            <a:r>
              <a:rPr lang="en-US" sz="8350">
                <a:solidFill>
                  <a:srgbClr val="000000"/>
                </a:solidFill>
                <a:latin typeface="Computer Says No"/>
                <a:ea typeface="Computer Says No"/>
                <a:cs typeface="Computer Says No"/>
                <a:sym typeface="Computer Says No"/>
              </a:rPr>
              <a:t>Tech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998691" y="3793537"/>
            <a:ext cx="3098195" cy="1930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92"/>
              </a:lnSpc>
            </a:pPr>
            <a:r>
              <a:rPr lang="en-US" sz="6389">
                <a:solidFill>
                  <a:srgbClr val="FFFFFF"/>
                </a:solidFill>
                <a:latin typeface="Roller"/>
                <a:ea typeface="Roller"/>
                <a:cs typeface="Roller"/>
                <a:sym typeface="Roller"/>
              </a:rPr>
              <a:t>High Tech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1099305" y="5782939"/>
            <a:ext cx="16230600" cy="0"/>
          </a:xfrm>
          <a:prstGeom prst="line">
            <a:avLst/>
          </a:prstGeom>
          <a:ln cap="flat" w="19050">
            <a:solidFill>
              <a:srgbClr val="73000A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" id="3"/>
          <p:cNvGrpSpPr/>
          <p:nvPr/>
        </p:nvGrpSpPr>
        <p:grpSpPr>
          <a:xfrm rot="20038">
            <a:off x="7484957" y="4498141"/>
            <a:ext cx="3459297" cy="867232"/>
            <a:chOff x="0" y="0"/>
            <a:chExt cx="911091" cy="22840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11091" cy="228407"/>
            </a:xfrm>
            <a:custGeom>
              <a:avLst/>
              <a:gdLst/>
              <a:ahLst/>
              <a:cxnLst/>
              <a:rect r="r" b="b" t="t" l="l"/>
              <a:pathLst>
                <a:path h="228407" w="911091">
                  <a:moveTo>
                    <a:pt x="114203" y="0"/>
                  </a:moveTo>
                  <a:lnTo>
                    <a:pt x="796887" y="0"/>
                  </a:lnTo>
                  <a:cubicBezTo>
                    <a:pt x="827176" y="0"/>
                    <a:pt x="856224" y="12032"/>
                    <a:pt x="877641" y="33449"/>
                  </a:cubicBezTo>
                  <a:cubicBezTo>
                    <a:pt x="899058" y="54867"/>
                    <a:pt x="911091" y="83915"/>
                    <a:pt x="911091" y="114203"/>
                  </a:cubicBezTo>
                  <a:lnTo>
                    <a:pt x="911091" y="114203"/>
                  </a:lnTo>
                  <a:cubicBezTo>
                    <a:pt x="911091" y="144492"/>
                    <a:pt x="899058" y="173540"/>
                    <a:pt x="877641" y="194957"/>
                  </a:cubicBezTo>
                  <a:cubicBezTo>
                    <a:pt x="856224" y="216375"/>
                    <a:pt x="827176" y="228407"/>
                    <a:pt x="796887" y="228407"/>
                  </a:cubicBezTo>
                  <a:lnTo>
                    <a:pt x="114203" y="228407"/>
                  </a:lnTo>
                  <a:cubicBezTo>
                    <a:pt x="83915" y="228407"/>
                    <a:pt x="54867" y="216375"/>
                    <a:pt x="33449" y="194957"/>
                  </a:cubicBezTo>
                  <a:cubicBezTo>
                    <a:pt x="12032" y="173540"/>
                    <a:pt x="0" y="144492"/>
                    <a:pt x="0" y="114203"/>
                  </a:cubicBezTo>
                  <a:lnTo>
                    <a:pt x="0" y="114203"/>
                  </a:lnTo>
                  <a:cubicBezTo>
                    <a:pt x="0" y="83915"/>
                    <a:pt x="12032" y="54867"/>
                    <a:pt x="33449" y="33449"/>
                  </a:cubicBezTo>
                  <a:cubicBezTo>
                    <a:pt x="54867" y="12032"/>
                    <a:pt x="83915" y="0"/>
                    <a:pt x="114203" y="0"/>
                  </a:cubicBezTo>
                  <a:close/>
                </a:path>
              </a:pathLst>
            </a:custGeom>
            <a:solidFill>
              <a:srgbClr val="73000A"/>
            </a:solidFill>
            <a:ln w="19050" cap="rnd">
              <a:solidFill>
                <a:srgbClr val="73000A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76200"/>
              <a:ext cx="911091" cy="3046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759"/>
                </a:lnSpc>
                <a:spcBef>
                  <a:spcPct val="0"/>
                </a:spcBef>
              </a:pPr>
              <a:r>
                <a:rPr lang="en-US" b="true" sz="3399">
                  <a:solidFill>
                    <a:srgbClr val="F1EFEA"/>
                  </a:solidFill>
                  <a:latin typeface="Berlingske Sans Bold"/>
                  <a:ea typeface="Berlingske Sans Bold"/>
                  <a:cs typeface="Berlingske Sans Bold"/>
                  <a:sym typeface="Berlingske Sans Bold"/>
                </a:rPr>
                <a:t>SKILLS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20038">
            <a:off x="13255575" y="4435795"/>
            <a:ext cx="3459297" cy="867232"/>
            <a:chOff x="0" y="0"/>
            <a:chExt cx="911091" cy="22840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11091" cy="228407"/>
            </a:xfrm>
            <a:custGeom>
              <a:avLst/>
              <a:gdLst/>
              <a:ahLst/>
              <a:cxnLst/>
              <a:rect r="r" b="b" t="t" l="l"/>
              <a:pathLst>
                <a:path h="228407" w="911091">
                  <a:moveTo>
                    <a:pt x="114203" y="0"/>
                  </a:moveTo>
                  <a:lnTo>
                    <a:pt x="796887" y="0"/>
                  </a:lnTo>
                  <a:cubicBezTo>
                    <a:pt x="827176" y="0"/>
                    <a:pt x="856224" y="12032"/>
                    <a:pt x="877641" y="33449"/>
                  </a:cubicBezTo>
                  <a:cubicBezTo>
                    <a:pt x="899058" y="54867"/>
                    <a:pt x="911091" y="83915"/>
                    <a:pt x="911091" y="114203"/>
                  </a:cubicBezTo>
                  <a:lnTo>
                    <a:pt x="911091" y="114203"/>
                  </a:lnTo>
                  <a:cubicBezTo>
                    <a:pt x="911091" y="144492"/>
                    <a:pt x="899058" y="173540"/>
                    <a:pt x="877641" y="194957"/>
                  </a:cubicBezTo>
                  <a:cubicBezTo>
                    <a:pt x="856224" y="216375"/>
                    <a:pt x="827176" y="228407"/>
                    <a:pt x="796887" y="228407"/>
                  </a:cubicBezTo>
                  <a:lnTo>
                    <a:pt x="114203" y="228407"/>
                  </a:lnTo>
                  <a:cubicBezTo>
                    <a:pt x="83915" y="228407"/>
                    <a:pt x="54867" y="216375"/>
                    <a:pt x="33449" y="194957"/>
                  </a:cubicBezTo>
                  <a:cubicBezTo>
                    <a:pt x="12032" y="173540"/>
                    <a:pt x="0" y="144492"/>
                    <a:pt x="0" y="114203"/>
                  </a:cubicBezTo>
                  <a:lnTo>
                    <a:pt x="0" y="114203"/>
                  </a:lnTo>
                  <a:cubicBezTo>
                    <a:pt x="0" y="83915"/>
                    <a:pt x="12032" y="54867"/>
                    <a:pt x="33449" y="33449"/>
                  </a:cubicBezTo>
                  <a:cubicBezTo>
                    <a:pt x="54867" y="12032"/>
                    <a:pt x="83915" y="0"/>
                    <a:pt x="114203" y="0"/>
                  </a:cubicBezTo>
                  <a:close/>
                </a:path>
              </a:pathLst>
            </a:custGeom>
            <a:solidFill>
              <a:srgbClr val="73000A"/>
            </a:solidFill>
            <a:ln w="19050" cap="rnd">
              <a:solidFill>
                <a:srgbClr val="73000A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76200"/>
              <a:ext cx="911091" cy="3046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759"/>
                </a:lnSpc>
                <a:spcBef>
                  <a:spcPct val="0"/>
                </a:spcBef>
              </a:pPr>
              <a:r>
                <a:rPr lang="en-US" b="true" sz="3399">
                  <a:solidFill>
                    <a:srgbClr val="F1EFEA"/>
                  </a:solidFill>
                  <a:latin typeface="Berlingske Sans Bold"/>
                  <a:ea typeface="Berlingske Sans Bold"/>
                  <a:cs typeface="Berlingske Sans Bold"/>
                  <a:sym typeface="Berlingske Sans Bold"/>
                </a:rPr>
                <a:t>TOOLS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20038">
            <a:off x="1714388" y="4451585"/>
            <a:ext cx="3459297" cy="867232"/>
            <a:chOff x="0" y="0"/>
            <a:chExt cx="911091" cy="22840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911091" cy="228407"/>
            </a:xfrm>
            <a:custGeom>
              <a:avLst/>
              <a:gdLst/>
              <a:ahLst/>
              <a:cxnLst/>
              <a:rect r="r" b="b" t="t" l="l"/>
              <a:pathLst>
                <a:path h="228407" w="911091">
                  <a:moveTo>
                    <a:pt x="114203" y="0"/>
                  </a:moveTo>
                  <a:lnTo>
                    <a:pt x="796887" y="0"/>
                  </a:lnTo>
                  <a:cubicBezTo>
                    <a:pt x="827176" y="0"/>
                    <a:pt x="856224" y="12032"/>
                    <a:pt x="877641" y="33449"/>
                  </a:cubicBezTo>
                  <a:cubicBezTo>
                    <a:pt x="899058" y="54867"/>
                    <a:pt x="911091" y="83915"/>
                    <a:pt x="911091" y="114203"/>
                  </a:cubicBezTo>
                  <a:lnTo>
                    <a:pt x="911091" y="114203"/>
                  </a:lnTo>
                  <a:cubicBezTo>
                    <a:pt x="911091" y="144492"/>
                    <a:pt x="899058" y="173540"/>
                    <a:pt x="877641" y="194957"/>
                  </a:cubicBezTo>
                  <a:cubicBezTo>
                    <a:pt x="856224" y="216375"/>
                    <a:pt x="827176" y="228407"/>
                    <a:pt x="796887" y="228407"/>
                  </a:cubicBezTo>
                  <a:lnTo>
                    <a:pt x="114203" y="228407"/>
                  </a:lnTo>
                  <a:cubicBezTo>
                    <a:pt x="83915" y="228407"/>
                    <a:pt x="54867" y="216375"/>
                    <a:pt x="33449" y="194957"/>
                  </a:cubicBezTo>
                  <a:cubicBezTo>
                    <a:pt x="12032" y="173540"/>
                    <a:pt x="0" y="144492"/>
                    <a:pt x="0" y="114203"/>
                  </a:cubicBezTo>
                  <a:lnTo>
                    <a:pt x="0" y="114203"/>
                  </a:lnTo>
                  <a:cubicBezTo>
                    <a:pt x="0" y="83915"/>
                    <a:pt x="12032" y="54867"/>
                    <a:pt x="33449" y="33449"/>
                  </a:cubicBezTo>
                  <a:cubicBezTo>
                    <a:pt x="54867" y="12032"/>
                    <a:pt x="83915" y="0"/>
                    <a:pt x="114203" y="0"/>
                  </a:cubicBezTo>
                  <a:close/>
                </a:path>
              </a:pathLst>
            </a:custGeom>
            <a:solidFill>
              <a:srgbClr val="73000A"/>
            </a:solidFill>
            <a:ln w="19050" cap="rnd">
              <a:solidFill>
                <a:srgbClr val="73000A"/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76200"/>
              <a:ext cx="911091" cy="3046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759"/>
                </a:lnSpc>
                <a:spcBef>
                  <a:spcPct val="0"/>
                </a:spcBef>
              </a:pPr>
              <a:r>
                <a:rPr lang="en-US" b="true" sz="3399">
                  <a:solidFill>
                    <a:srgbClr val="F1EFEA"/>
                  </a:solidFill>
                  <a:latin typeface="Berlingske Sans Bold"/>
                  <a:ea typeface="Berlingske Sans Bold"/>
                  <a:cs typeface="Berlingske Sans Bold"/>
                  <a:sym typeface="Berlingske Sans Bold"/>
                </a:rPr>
                <a:t>CREATE</a:t>
              </a: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1638791" y="4425720"/>
            <a:ext cx="918961" cy="918961"/>
          </a:xfrm>
          <a:custGeom>
            <a:avLst/>
            <a:gdLst/>
            <a:ahLst/>
            <a:cxnLst/>
            <a:rect r="r" b="b" t="t" l="l"/>
            <a:pathLst>
              <a:path h="918961" w="918961">
                <a:moveTo>
                  <a:pt x="0" y="0"/>
                </a:moveTo>
                <a:lnTo>
                  <a:pt x="918961" y="0"/>
                </a:lnTo>
                <a:lnTo>
                  <a:pt x="918961" y="918961"/>
                </a:lnTo>
                <a:lnTo>
                  <a:pt x="0" y="9189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546165" y="4148601"/>
            <a:ext cx="1566311" cy="1566311"/>
          </a:xfrm>
          <a:custGeom>
            <a:avLst/>
            <a:gdLst/>
            <a:ahLst/>
            <a:cxnLst/>
            <a:rect r="r" b="b" t="t" l="l"/>
            <a:pathLst>
              <a:path h="1566311" w="1566311">
                <a:moveTo>
                  <a:pt x="0" y="0"/>
                </a:moveTo>
                <a:lnTo>
                  <a:pt x="1566312" y="0"/>
                </a:lnTo>
                <a:lnTo>
                  <a:pt x="1566312" y="1566311"/>
                </a:lnTo>
                <a:lnTo>
                  <a:pt x="0" y="15663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380440" y="1169952"/>
            <a:ext cx="5958171" cy="2465193"/>
          </a:xfrm>
          <a:custGeom>
            <a:avLst/>
            <a:gdLst/>
            <a:ahLst/>
            <a:cxnLst/>
            <a:rect r="r" b="b" t="t" l="l"/>
            <a:pathLst>
              <a:path h="2465193" w="5958171">
                <a:moveTo>
                  <a:pt x="0" y="0"/>
                </a:moveTo>
                <a:lnTo>
                  <a:pt x="5958172" y="0"/>
                </a:lnTo>
                <a:lnTo>
                  <a:pt x="5958172" y="2465193"/>
                </a:lnTo>
                <a:lnTo>
                  <a:pt x="0" y="246519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2380901">
            <a:off x="14200708" y="669529"/>
            <a:ext cx="2687426" cy="1635971"/>
          </a:xfrm>
          <a:custGeom>
            <a:avLst/>
            <a:gdLst/>
            <a:ahLst/>
            <a:cxnLst/>
            <a:rect r="r" b="b" t="t" l="l"/>
            <a:pathLst>
              <a:path h="1635971" w="2687426">
                <a:moveTo>
                  <a:pt x="0" y="0"/>
                </a:moveTo>
                <a:lnTo>
                  <a:pt x="2687426" y="0"/>
                </a:lnTo>
                <a:lnTo>
                  <a:pt x="2687426" y="1635971"/>
                </a:lnTo>
                <a:lnTo>
                  <a:pt x="0" y="163597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45665" y="765962"/>
            <a:ext cx="8115300" cy="20700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99"/>
              </a:lnSpc>
            </a:pPr>
            <a:r>
              <a:rPr lang="en-US" sz="7999" spc="-247" b="true">
                <a:solidFill>
                  <a:srgbClr val="73000A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How tech-savvy are you?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856439" y="1586410"/>
            <a:ext cx="5072334" cy="1190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24"/>
              </a:lnSpc>
            </a:pPr>
            <a:r>
              <a:rPr lang="en-US" sz="6945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Low-Tech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568075" y="5966128"/>
            <a:ext cx="4721395" cy="3928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90879" indent="-345439" lvl="1">
              <a:lnSpc>
                <a:spcPts val="4479"/>
              </a:lnSpc>
              <a:buFont typeface="Arial"/>
              <a:buChar char="•"/>
            </a:pPr>
            <a:r>
              <a:rPr lang="en-US" b="true" sz="3199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Microsoft products</a:t>
            </a:r>
          </a:p>
          <a:p>
            <a:pPr algn="l" marL="690879" indent="-345439" lvl="1">
              <a:lnSpc>
                <a:spcPts val="4479"/>
              </a:lnSpc>
              <a:buFont typeface="Arial"/>
              <a:buChar char="•"/>
            </a:pPr>
            <a:r>
              <a:rPr lang="en-US" b="true" sz="3199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Google Docs</a:t>
            </a:r>
          </a:p>
          <a:p>
            <a:pPr algn="l" marL="690879" indent="-345439" lvl="1">
              <a:lnSpc>
                <a:spcPts val="4479"/>
              </a:lnSpc>
              <a:buFont typeface="Arial"/>
              <a:buChar char="•"/>
            </a:pPr>
            <a:r>
              <a:rPr lang="en-US" b="true" sz="3199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Library resources</a:t>
            </a:r>
          </a:p>
          <a:p>
            <a:pPr algn="l" marL="690879" indent="-345439" lvl="1">
              <a:lnSpc>
                <a:spcPts val="4479"/>
              </a:lnSpc>
              <a:buFont typeface="Arial"/>
              <a:buChar char="•"/>
            </a:pPr>
            <a:r>
              <a:rPr lang="en-US" b="true" sz="3199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LibreOffice </a:t>
            </a:r>
          </a:p>
          <a:p>
            <a:pPr algn="l" marL="690879" indent="-345439" lvl="1">
              <a:lnSpc>
                <a:spcPts val="4479"/>
              </a:lnSpc>
              <a:buFont typeface="Arial"/>
              <a:buChar char="•"/>
            </a:pPr>
            <a:r>
              <a:rPr lang="en-US" b="true" sz="3199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LibreOffice Draw</a:t>
            </a:r>
          </a:p>
          <a:p>
            <a:pPr algn="l" marL="690879" indent="-345439" lvl="1">
              <a:lnSpc>
                <a:spcPts val="4479"/>
              </a:lnSpc>
              <a:buFont typeface="Arial"/>
              <a:buChar char="•"/>
            </a:pPr>
            <a:r>
              <a:rPr lang="en-US" b="true" sz="3199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Inkscape</a:t>
            </a:r>
          </a:p>
          <a:p>
            <a:pPr algn="l" marL="690879" indent="-345439" lvl="1">
              <a:lnSpc>
                <a:spcPts val="4479"/>
              </a:lnSpc>
              <a:buFont typeface="Arial"/>
              <a:buChar char="•"/>
            </a:pPr>
            <a:r>
              <a:rPr lang="en-US" b="true" sz="3199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iMovie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18887" y="5985178"/>
            <a:ext cx="5110434" cy="4471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b="true" sz="3200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Shareable document</a:t>
            </a:r>
          </a:p>
          <a:p>
            <a:pPr algn="l"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b="true" sz="3200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Original image</a:t>
            </a:r>
          </a:p>
          <a:p>
            <a:pPr algn="l"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b="true" sz="3200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Slide Show</a:t>
            </a:r>
          </a:p>
          <a:p>
            <a:pPr algn="l"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b="true" sz="3200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Instructional video</a:t>
            </a:r>
          </a:p>
          <a:p>
            <a:pPr algn="l"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b="true" sz="3200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Curated collection of OER materials</a:t>
            </a:r>
          </a:p>
          <a:p>
            <a:pPr algn="l"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b="true" sz="3200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Case studies</a:t>
            </a:r>
          </a:p>
          <a:p>
            <a:pPr algn="l">
              <a:lnSpc>
                <a:spcPts val="4480"/>
              </a:lnSpc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7112477" y="5966128"/>
            <a:ext cx="3972297" cy="1790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58" indent="-367029" lvl="1">
              <a:lnSpc>
                <a:spcPts val="4759"/>
              </a:lnSpc>
              <a:buFont typeface="Arial"/>
              <a:buChar char="•"/>
            </a:pPr>
            <a:r>
              <a:rPr lang="en-US" b="true" sz="3399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Word processing</a:t>
            </a:r>
          </a:p>
          <a:p>
            <a:pPr algn="l" marL="734058" indent="-367029" lvl="1">
              <a:lnSpc>
                <a:spcPts val="4759"/>
              </a:lnSpc>
              <a:buFont typeface="Arial"/>
              <a:buChar char="•"/>
            </a:pPr>
            <a:r>
              <a:rPr lang="en-US" b="true" sz="3399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Spreadsheets</a:t>
            </a:r>
          </a:p>
          <a:p>
            <a:pPr algn="l" marL="734058" indent="-367029" lvl="1">
              <a:lnSpc>
                <a:spcPts val="4759"/>
              </a:lnSpc>
              <a:buFont typeface="Arial"/>
              <a:buChar char="•"/>
            </a:pPr>
            <a:r>
              <a:rPr lang="en-US" b="true" sz="3399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Image sizing</a:t>
            </a:r>
          </a:p>
        </p:txBody>
      </p:sp>
      <p:sp>
        <p:nvSpPr>
          <p:cNvPr name="TextBox 21" id="21"/>
          <p:cNvSpPr txBox="true"/>
          <p:nvPr/>
        </p:nvSpPr>
        <p:spPr>
          <a:xfrm rot="-5400000">
            <a:off x="-854720" y="7384409"/>
            <a:ext cx="3538239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A2A2A2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EXAMPLES</a:t>
            </a:r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1099305" y="5782939"/>
            <a:ext cx="16230600" cy="0"/>
          </a:xfrm>
          <a:prstGeom prst="line">
            <a:avLst/>
          </a:prstGeom>
          <a:ln cap="flat" w="19050">
            <a:solidFill>
              <a:srgbClr val="73000A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" id="3"/>
          <p:cNvGrpSpPr/>
          <p:nvPr/>
        </p:nvGrpSpPr>
        <p:grpSpPr>
          <a:xfrm rot="20038">
            <a:off x="7645985" y="4498141"/>
            <a:ext cx="3459297" cy="867232"/>
            <a:chOff x="0" y="0"/>
            <a:chExt cx="911091" cy="22840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11091" cy="228407"/>
            </a:xfrm>
            <a:custGeom>
              <a:avLst/>
              <a:gdLst/>
              <a:ahLst/>
              <a:cxnLst/>
              <a:rect r="r" b="b" t="t" l="l"/>
              <a:pathLst>
                <a:path h="228407" w="911091">
                  <a:moveTo>
                    <a:pt x="114203" y="0"/>
                  </a:moveTo>
                  <a:lnTo>
                    <a:pt x="796887" y="0"/>
                  </a:lnTo>
                  <a:cubicBezTo>
                    <a:pt x="827176" y="0"/>
                    <a:pt x="856224" y="12032"/>
                    <a:pt x="877641" y="33449"/>
                  </a:cubicBezTo>
                  <a:cubicBezTo>
                    <a:pt x="899058" y="54867"/>
                    <a:pt x="911091" y="83915"/>
                    <a:pt x="911091" y="114203"/>
                  </a:cubicBezTo>
                  <a:lnTo>
                    <a:pt x="911091" y="114203"/>
                  </a:lnTo>
                  <a:cubicBezTo>
                    <a:pt x="911091" y="144492"/>
                    <a:pt x="899058" y="173540"/>
                    <a:pt x="877641" y="194957"/>
                  </a:cubicBezTo>
                  <a:cubicBezTo>
                    <a:pt x="856224" y="216375"/>
                    <a:pt x="827176" y="228407"/>
                    <a:pt x="796887" y="228407"/>
                  </a:cubicBezTo>
                  <a:lnTo>
                    <a:pt x="114203" y="228407"/>
                  </a:lnTo>
                  <a:cubicBezTo>
                    <a:pt x="83915" y="228407"/>
                    <a:pt x="54867" y="216375"/>
                    <a:pt x="33449" y="194957"/>
                  </a:cubicBezTo>
                  <a:cubicBezTo>
                    <a:pt x="12032" y="173540"/>
                    <a:pt x="0" y="144492"/>
                    <a:pt x="0" y="114203"/>
                  </a:cubicBezTo>
                  <a:lnTo>
                    <a:pt x="0" y="114203"/>
                  </a:lnTo>
                  <a:cubicBezTo>
                    <a:pt x="0" y="83915"/>
                    <a:pt x="12032" y="54867"/>
                    <a:pt x="33449" y="33449"/>
                  </a:cubicBezTo>
                  <a:cubicBezTo>
                    <a:pt x="54867" y="12032"/>
                    <a:pt x="83915" y="0"/>
                    <a:pt x="114203" y="0"/>
                  </a:cubicBezTo>
                  <a:close/>
                </a:path>
              </a:pathLst>
            </a:custGeom>
            <a:solidFill>
              <a:srgbClr val="73000A"/>
            </a:solidFill>
            <a:ln w="19050" cap="rnd">
              <a:solidFill>
                <a:srgbClr val="73000A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76200"/>
              <a:ext cx="911091" cy="3046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759"/>
                </a:lnSpc>
                <a:spcBef>
                  <a:spcPct val="0"/>
                </a:spcBef>
              </a:pPr>
              <a:r>
                <a:rPr lang="en-US" b="true" sz="3399">
                  <a:solidFill>
                    <a:srgbClr val="F1EFEA"/>
                  </a:solidFill>
                  <a:latin typeface="Berlingske Sans Bold"/>
                  <a:ea typeface="Berlingske Sans Bold"/>
                  <a:cs typeface="Berlingske Sans Bold"/>
                  <a:sym typeface="Berlingske Sans Bold"/>
                </a:rPr>
                <a:t>SKILLS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20038">
            <a:off x="13252289" y="4498141"/>
            <a:ext cx="3459297" cy="867232"/>
            <a:chOff x="0" y="0"/>
            <a:chExt cx="911091" cy="22840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11091" cy="228407"/>
            </a:xfrm>
            <a:custGeom>
              <a:avLst/>
              <a:gdLst/>
              <a:ahLst/>
              <a:cxnLst/>
              <a:rect r="r" b="b" t="t" l="l"/>
              <a:pathLst>
                <a:path h="228407" w="911091">
                  <a:moveTo>
                    <a:pt x="114203" y="0"/>
                  </a:moveTo>
                  <a:lnTo>
                    <a:pt x="796887" y="0"/>
                  </a:lnTo>
                  <a:cubicBezTo>
                    <a:pt x="827176" y="0"/>
                    <a:pt x="856224" y="12032"/>
                    <a:pt x="877641" y="33449"/>
                  </a:cubicBezTo>
                  <a:cubicBezTo>
                    <a:pt x="899058" y="54867"/>
                    <a:pt x="911091" y="83915"/>
                    <a:pt x="911091" y="114203"/>
                  </a:cubicBezTo>
                  <a:lnTo>
                    <a:pt x="911091" y="114203"/>
                  </a:lnTo>
                  <a:cubicBezTo>
                    <a:pt x="911091" y="144492"/>
                    <a:pt x="899058" y="173540"/>
                    <a:pt x="877641" y="194957"/>
                  </a:cubicBezTo>
                  <a:cubicBezTo>
                    <a:pt x="856224" y="216375"/>
                    <a:pt x="827176" y="228407"/>
                    <a:pt x="796887" y="228407"/>
                  </a:cubicBezTo>
                  <a:lnTo>
                    <a:pt x="114203" y="228407"/>
                  </a:lnTo>
                  <a:cubicBezTo>
                    <a:pt x="83915" y="228407"/>
                    <a:pt x="54867" y="216375"/>
                    <a:pt x="33449" y="194957"/>
                  </a:cubicBezTo>
                  <a:cubicBezTo>
                    <a:pt x="12032" y="173540"/>
                    <a:pt x="0" y="144492"/>
                    <a:pt x="0" y="114203"/>
                  </a:cubicBezTo>
                  <a:lnTo>
                    <a:pt x="0" y="114203"/>
                  </a:lnTo>
                  <a:cubicBezTo>
                    <a:pt x="0" y="83915"/>
                    <a:pt x="12032" y="54867"/>
                    <a:pt x="33449" y="33449"/>
                  </a:cubicBezTo>
                  <a:cubicBezTo>
                    <a:pt x="54867" y="12032"/>
                    <a:pt x="83915" y="0"/>
                    <a:pt x="114203" y="0"/>
                  </a:cubicBezTo>
                  <a:close/>
                </a:path>
              </a:pathLst>
            </a:custGeom>
            <a:solidFill>
              <a:srgbClr val="73000A"/>
            </a:solidFill>
            <a:ln w="19050" cap="rnd">
              <a:solidFill>
                <a:srgbClr val="73000A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76200"/>
              <a:ext cx="911091" cy="3046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759"/>
                </a:lnSpc>
                <a:spcBef>
                  <a:spcPct val="0"/>
                </a:spcBef>
              </a:pPr>
              <a:r>
                <a:rPr lang="en-US" b="true" sz="3399">
                  <a:solidFill>
                    <a:srgbClr val="F1EFEA"/>
                  </a:solidFill>
                  <a:latin typeface="Berlingske Sans Bold"/>
                  <a:ea typeface="Berlingske Sans Bold"/>
                  <a:cs typeface="Berlingske Sans Bold"/>
                  <a:sym typeface="Berlingske Sans Bold"/>
                </a:rPr>
                <a:t>TOOLS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20038">
            <a:off x="1714388" y="4451585"/>
            <a:ext cx="3459297" cy="867232"/>
            <a:chOff x="0" y="0"/>
            <a:chExt cx="911091" cy="22840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911091" cy="228407"/>
            </a:xfrm>
            <a:custGeom>
              <a:avLst/>
              <a:gdLst/>
              <a:ahLst/>
              <a:cxnLst/>
              <a:rect r="r" b="b" t="t" l="l"/>
              <a:pathLst>
                <a:path h="228407" w="911091">
                  <a:moveTo>
                    <a:pt x="114203" y="0"/>
                  </a:moveTo>
                  <a:lnTo>
                    <a:pt x="796887" y="0"/>
                  </a:lnTo>
                  <a:cubicBezTo>
                    <a:pt x="827176" y="0"/>
                    <a:pt x="856224" y="12032"/>
                    <a:pt x="877641" y="33449"/>
                  </a:cubicBezTo>
                  <a:cubicBezTo>
                    <a:pt x="899058" y="54867"/>
                    <a:pt x="911091" y="83915"/>
                    <a:pt x="911091" y="114203"/>
                  </a:cubicBezTo>
                  <a:lnTo>
                    <a:pt x="911091" y="114203"/>
                  </a:lnTo>
                  <a:cubicBezTo>
                    <a:pt x="911091" y="144492"/>
                    <a:pt x="899058" y="173540"/>
                    <a:pt x="877641" y="194957"/>
                  </a:cubicBezTo>
                  <a:cubicBezTo>
                    <a:pt x="856224" y="216375"/>
                    <a:pt x="827176" y="228407"/>
                    <a:pt x="796887" y="228407"/>
                  </a:cubicBezTo>
                  <a:lnTo>
                    <a:pt x="114203" y="228407"/>
                  </a:lnTo>
                  <a:cubicBezTo>
                    <a:pt x="83915" y="228407"/>
                    <a:pt x="54867" y="216375"/>
                    <a:pt x="33449" y="194957"/>
                  </a:cubicBezTo>
                  <a:cubicBezTo>
                    <a:pt x="12032" y="173540"/>
                    <a:pt x="0" y="144492"/>
                    <a:pt x="0" y="114203"/>
                  </a:cubicBezTo>
                  <a:lnTo>
                    <a:pt x="0" y="114203"/>
                  </a:lnTo>
                  <a:cubicBezTo>
                    <a:pt x="0" y="83915"/>
                    <a:pt x="12032" y="54867"/>
                    <a:pt x="33449" y="33449"/>
                  </a:cubicBezTo>
                  <a:cubicBezTo>
                    <a:pt x="54867" y="12032"/>
                    <a:pt x="83915" y="0"/>
                    <a:pt x="114203" y="0"/>
                  </a:cubicBezTo>
                  <a:close/>
                </a:path>
              </a:pathLst>
            </a:custGeom>
            <a:solidFill>
              <a:srgbClr val="73000A"/>
            </a:solidFill>
            <a:ln w="19050" cap="rnd">
              <a:solidFill>
                <a:srgbClr val="73000A"/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76200"/>
              <a:ext cx="911091" cy="3046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759"/>
                </a:lnSpc>
                <a:spcBef>
                  <a:spcPct val="0"/>
                </a:spcBef>
              </a:pPr>
              <a:r>
                <a:rPr lang="en-US" b="true" sz="3399">
                  <a:solidFill>
                    <a:srgbClr val="F1EFEA"/>
                  </a:solidFill>
                  <a:latin typeface="Berlingske Sans Bold"/>
                  <a:ea typeface="Berlingske Sans Bold"/>
                  <a:cs typeface="Berlingske Sans Bold"/>
                  <a:sym typeface="Berlingske Sans Bold"/>
                </a:rPr>
                <a:t>CREATE</a:t>
              </a: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1638791" y="4425720"/>
            <a:ext cx="918961" cy="918961"/>
          </a:xfrm>
          <a:custGeom>
            <a:avLst/>
            <a:gdLst/>
            <a:ahLst/>
            <a:cxnLst/>
            <a:rect r="r" b="b" t="t" l="l"/>
            <a:pathLst>
              <a:path h="918961" w="918961">
                <a:moveTo>
                  <a:pt x="0" y="0"/>
                </a:moveTo>
                <a:lnTo>
                  <a:pt x="918961" y="0"/>
                </a:lnTo>
                <a:lnTo>
                  <a:pt x="918961" y="918961"/>
                </a:lnTo>
                <a:lnTo>
                  <a:pt x="0" y="9189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546165" y="4148601"/>
            <a:ext cx="1566311" cy="1566311"/>
          </a:xfrm>
          <a:custGeom>
            <a:avLst/>
            <a:gdLst/>
            <a:ahLst/>
            <a:cxnLst/>
            <a:rect r="r" b="b" t="t" l="l"/>
            <a:pathLst>
              <a:path h="1566311" w="1566311">
                <a:moveTo>
                  <a:pt x="0" y="0"/>
                </a:moveTo>
                <a:lnTo>
                  <a:pt x="1566312" y="0"/>
                </a:lnTo>
                <a:lnTo>
                  <a:pt x="1566312" y="1566311"/>
                </a:lnTo>
                <a:lnTo>
                  <a:pt x="0" y="15663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653349" y="1056132"/>
            <a:ext cx="5990850" cy="2940963"/>
          </a:xfrm>
          <a:custGeom>
            <a:avLst/>
            <a:gdLst/>
            <a:ahLst/>
            <a:cxnLst/>
            <a:rect r="r" b="b" t="t" l="l"/>
            <a:pathLst>
              <a:path h="2940963" w="5990850">
                <a:moveTo>
                  <a:pt x="0" y="0"/>
                </a:moveTo>
                <a:lnTo>
                  <a:pt x="5990850" y="0"/>
                </a:lnTo>
                <a:lnTo>
                  <a:pt x="5990850" y="2940963"/>
                </a:lnTo>
                <a:lnTo>
                  <a:pt x="0" y="294096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true" rot="1198159">
            <a:off x="15264571" y="227796"/>
            <a:ext cx="1677411" cy="1950478"/>
          </a:xfrm>
          <a:custGeom>
            <a:avLst/>
            <a:gdLst/>
            <a:ahLst/>
            <a:cxnLst/>
            <a:rect r="r" b="b" t="t" l="l"/>
            <a:pathLst>
              <a:path h="1950478" w="1677411">
                <a:moveTo>
                  <a:pt x="0" y="1950478"/>
                </a:moveTo>
                <a:lnTo>
                  <a:pt x="1677411" y="1950478"/>
                </a:lnTo>
                <a:lnTo>
                  <a:pt x="1677411" y="0"/>
                </a:lnTo>
                <a:lnTo>
                  <a:pt x="0" y="0"/>
                </a:lnTo>
                <a:lnTo>
                  <a:pt x="0" y="1950478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68283" y="758686"/>
            <a:ext cx="7879566" cy="20700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99"/>
              </a:lnSpc>
            </a:pPr>
            <a:r>
              <a:rPr lang="en-US" sz="7999" spc="-247" b="true">
                <a:solidFill>
                  <a:srgbClr val="73000A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How tech-savvy are you?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600388" y="1517509"/>
            <a:ext cx="4381550" cy="16846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719"/>
              </a:lnSpc>
            </a:pPr>
            <a:r>
              <a:rPr lang="en-US" sz="9799">
                <a:solidFill>
                  <a:srgbClr val="000000"/>
                </a:solidFill>
                <a:latin typeface="Computer Says No"/>
                <a:ea typeface="Computer Says No"/>
                <a:cs typeface="Computer Says No"/>
                <a:sym typeface="Computer Says No"/>
              </a:rPr>
              <a:t>Middle Tech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443198" y="6163939"/>
            <a:ext cx="5110434" cy="41192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55" indent="-367027" lvl="1">
              <a:lnSpc>
                <a:spcPts val="4759"/>
              </a:lnSpc>
              <a:buFont typeface="Arial"/>
              <a:buChar char="•"/>
            </a:pPr>
            <a:r>
              <a:rPr lang="en-US" b="true" sz="3399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Public website</a:t>
            </a:r>
          </a:p>
          <a:p>
            <a:pPr algn="l" marL="734055" indent="-367027" lvl="1">
              <a:lnSpc>
                <a:spcPts val="4759"/>
              </a:lnSpc>
              <a:buFont typeface="Arial"/>
              <a:buChar char="•"/>
            </a:pPr>
            <a:r>
              <a:rPr lang="en-US" b="true" sz="3399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Wiki</a:t>
            </a:r>
          </a:p>
          <a:p>
            <a:pPr algn="l" marL="734055" indent="-367027" lvl="1">
              <a:lnSpc>
                <a:spcPts val="4759"/>
              </a:lnSpc>
              <a:buFont typeface="Arial"/>
              <a:buChar char="•"/>
            </a:pPr>
            <a:r>
              <a:rPr lang="en-US" b="true" sz="3399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Slide show</a:t>
            </a:r>
          </a:p>
          <a:p>
            <a:pPr algn="l" marL="734055" indent="-367027" lvl="1">
              <a:lnSpc>
                <a:spcPts val="4759"/>
              </a:lnSpc>
              <a:buFont typeface="Arial"/>
              <a:buChar char="•"/>
            </a:pPr>
            <a:r>
              <a:rPr lang="en-US" b="true" sz="3399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Infographic</a:t>
            </a:r>
          </a:p>
          <a:p>
            <a:pPr algn="l" marL="734055" indent="-367027" lvl="1">
              <a:lnSpc>
                <a:spcPts val="4759"/>
              </a:lnSpc>
              <a:buFont typeface="Arial"/>
              <a:buChar char="•"/>
            </a:pPr>
            <a:r>
              <a:rPr lang="en-US" b="true" sz="3399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Course e-Portfolio</a:t>
            </a:r>
          </a:p>
          <a:p>
            <a:pPr algn="l" marL="734055" indent="-367027" lvl="1">
              <a:lnSpc>
                <a:spcPts val="4759"/>
              </a:lnSpc>
              <a:buFont typeface="Arial"/>
              <a:buChar char="•"/>
            </a:pPr>
            <a:r>
              <a:rPr lang="en-US" b="true" sz="3399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Podcast</a:t>
            </a:r>
          </a:p>
          <a:p>
            <a:pPr algn="l">
              <a:lnSpc>
                <a:spcPts val="4199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6980027" y="6163939"/>
            <a:ext cx="4327946" cy="29902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55" indent="-367027" lvl="1">
              <a:lnSpc>
                <a:spcPts val="4759"/>
              </a:lnSpc>
              <a:buFont typeface="Arial"/>
              <a:buChar char="•"/>
            </a:pPr>
            <a:r>
              <a:rPr lang="en-US" b="true" sz="3399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Web design basics</a:t>
            </a:r>
          </a:p>
          <a:p>
            <a:pPr algn="l" marL="734055" indent="-367027" lvl="1">
              <a:lnSpc>
                <a:spcPts val="4759"/>
              </a:lnSpc>
              <a:buFont typeface="Arial"/>
              <a:buChar char="•"/>
            </a:pPr>
            <a:r>
              <a:rPr lang="en-US" b="true" sz="3399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Image editing</a:t>
            </a:r>
          </a:p>
          <a:p>
            <a:pPr algn="l" marL="734055" indent="-367027" lvl="1">
              <a:lnSpc>
                <a:spcPts val="4759"/>
              </a:lnSpc>
              <a:buFont typeface="Arial"/>
              <a:buChar char="•"/>
            </a:pPr>
            <a:r>
              <a:rPr lang="en-US" b="true" sz="3399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Graphing</a:t>
            </a:r>
          </a:p>
          <a:p>
            <a:pPr algn="l" marL="734055" indent="-367027" lvl="1">
              <a:lnSpc>
                <a:spcPts val="4759"/>
              </a:lnSpc>
              <a:buFont typeface="Arial"/>
              <a:buChar char="•"/>
            </a:pPr>
            <a:r>
              <a:rPr lang="en-US" b="true" sz="3399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Wiki constructing</a:t>
            </a:r>
          </a:p>
          <a:p>
            <a:pPr algn="l" marL="734055" indent="-367027" lvl="1">
              <a:lnSpc>
                <a:spcPts val="4759"/>
              </a:lnSpc>
              <a:buFont typeface="Arial"/>
              <a:buChar char="•"/>
            </a:pPr>
            <a:r>
              <a:rPr lang="en-US" b="true" sz="3399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Audio editing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432981" y="6182989"/>
            <a:ext cx="5855019" cy="4241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21" indent="-302261" lvl="1">
              <a:lnSpc>
                <a:spcPts val="3920"/>
              </a:lnSpc>
              <a:buFont typeface="Arial"/>
              <a:buChar char="•"/>
            </a:pPr>
            <a:r>
              <a:rPr lang="en-US" b="true" sz="2800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Wordpress</a:t>
            </a:r>
          </a:p>
          <a:p>
            <a:pPr algn="l" marL="604521" indent="-302261" lvl="1">
              <a:lnSpc>
                <a:spcPts val="3920"/>
              </a:lnSpc>
              <a:buFont typeface="Arial"/>
              <a:buChar char="•"/>
            </a:pPr>
            <a:r>
              <a:rPr lang="en-US" b="true" sz="2800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Merlot</a:t>
            </a:r>
          </a:p>
          <a:p>
            <a:pPr algn="l" marL="604521" indent="-302261" lvl="1">
              <a:lnSpc>
                <a:spcPts val="3920"/>
              </a:lnSpc>
              <a:buFont typeface="Arial"/>
              <a:buChar char="•"/>
            </a:pPr>
            <a:r>
              <a:rPr lang="en-US" b="true" sz="2800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Photo Editing Software</a:t>
            </a:r>
          </a:p>
          <a:p>
            <a:pPr algn="l" marL="604521" indent="-302261" lvl="1">
              <a:lnSpc>
                <a:spcPts val="3920"/>
              </a:lnSpc>
              <a:buFont typeface="Arial"/>
              <a:buChar char="•"/>
            </a:pPr>
            <a:r>
              <a:rPr lang="en-US" b="true" sz="2800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OER Commons Open Author</a:t>
            </a:r>
          </a:p>
          <a:p>
            <a:pPr algn="l" marL="604521" indent="-302261" lvl="1">
              <a:lnSpc>
                <a:spcPts val="3920"/>
              </a:lnSpc>
              <a:buFont typeface="Arial"/>
              <a:buChar char="•"/>
            </a:pPr>
            <a:r>
              <a:rPr lang="en-US" b="true" sz="2800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Pressbooks</a:t>
            </a:r>
          </a:p>
          <a:p>
            <a:pPr algn="l" marL="604521" indent="-302261" lvl="1">
              <a:lnSpc>
                <a:spcPts val="3920"/>
              </a:lnSpc>
              <a:buFont typeface="Arial"/>
              <a:buChar char="•"/>
            </a:pPr>
            <a:r>
              <a:rPr lang="en-US" b="true" sz="2800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WikiEducator</a:t>
            </a:r>
          </a:p>
          <a:p>
            <a:pPr algn="l" marL="604521" indent="-302261" lvl="1">
              <a:lnSpc>
                <a:spcPts val="3920"/>
              </a:lnSpc>
              <a:buFont typeface="Arial"/>
              <a:buChar char="•"/>
            </a:pPr>
            <a:r>
              <a:rPr lang="en-US" b="true" sz="2800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Audacity/ Garage Band</a:t>
            </a:r>
          </a:p>
          <a:p>
            <a:pPr algn="l">
              <a:lnSpc>
                <a:spcPts val="3080"/>
              </a:lnSpc>
            </a:pPr>
          </a:p>
          <a:p>
            <a:pPr algn="l">
              <a:lnSpc>
                <a:spcPts val="3080"/>
              </a:lnSpc>
              <a:spcBef>
                <a:spcPct val="0"/>
              </a:spcBef>
            </a:pPr>
          </a:p>
        </p:txBody>
      </p:sp>
      <p:sp>
        <p:nvSpPr>
          <p:cNvPr name="TextBox 21" id="21"/>
          <p:cNvSpPr txBox="true"/>
          <p:nvPr/>
        </p:nvSpPr>
        <p:spPr>
          <a:xfrm rot="-5400000">
            <a:off x="-854720" y="7384409"/>
            <a:ext cx="3538239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A2A2A2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EXAMPLES</a:t>
            </a:r>
          </a:p>
        </p:txBody>
      </p:sp>
    </p:spTree>
  </p:cSld>
  <p:clrMapOvr>
    <a:masterClrMapping/>
  </p:clrMapOvr>
  <p:transition spd="slow">
    <p:fad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1099305" y="5782939"/>
            <a:ext cx="16230600" cy="0"/>
          </a:xfrm>
          <a:prstGeom prst="line">
            <a:avLst/>
          </a:prstGeom>
          <a:ln cap="flat" w="19050">
            <a:solidFill>
              <a:srgbClr val="73000A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" id="3"/>
          <p:cNvGrpSpPr/>
          <p:nvPr/>
        </p:nvGrpSpPr>
        <p:grpSpPr>
          <a:xfrm rot="20038">
            <a:off x="7414351" y="4498141"/>
            <a:ext cx="3459297" cy="867232"/>
            <a:chOff x="0" y="0"/>
            <a:chExt cx="911091" cy="22840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11091" cy="228407"/>
            </a:xfrm>
            <a:custGeom>
              <a:avLst/>
              <a:gdLst/>
              <a:ahLst/>
              <a:cxnLst/>
              <a:rect r="r" b="b" t="t" l="l"/>
              <a:pathLst>
                <a:path h="228407" w="911091">
                  <a:moveTo>
                    <a:pt x="114203" y="0"/>
                  </a:moveTo>
                  <a:lnTo>
                    <a:pt x="796887" y="0"/>
                  </a:lnTo>
                  <a:cubicBezTo>
                    <a:pt x="827176" y="0"/>
                    <a:pt x="856224" y="12032"/>
                    <a:pt x="877641" y="33449"/>
                  </a:cubicBezTo>
                  <a:cubicBezTo>
                    <a:pt x="899058" y="54867"/>
                    <a:pt x="911091" y="83915"/>
                    <a:pt x="911091" y="114203"/>
                  </a:cubicBezTo>
                  <a:lnTo>
                    <a:pt x="911091" y="114203"/>
                  </a:lnTo>
                  <a:cubicBezTo>
                    <a:pt x="911091" y="144492"/>
                    <a:pt x="899058" y="173540"/>
                    <a:pt x="877641" y="194957"/>
                  </a:cubicBezTo>
                  <a:cubicBezTo>
                    <a:pt x="856224" y="216375"/>
                    <a:pt x="827176" y="228407"/>
                    <a:pt x="796887" y="228407"/>
                  </a:cubicBezTo>
                  <a:lnTo>
                    <a:pt x="114203" y="228407"/>
                  </a:lnTo>
                  <a:cubicBezTo>
                    <a:pt x="83915" y="228407"/>
                    <a:pt x="54867" y="216375"/>
                    <a:pt x="33449" y="194957"/>
                  </a:cubicBezTo>
                  <a:cubicBezTo>
                    <a:pt x="12032" y="173540"/>
                    <a:pt x="0" y="144492"/>
                    <a:pt x="0" y="114203"/>
                  </a:cubicBezTo>
                  <a:lnTo>
                    <a:pt x="0" y="114203"/>
                  </a:lnTo>
                  <a:cubicBezTo>
                    <a:pt x="0" y="83915"/>
                    <a:pt x="12032" y="54867"/>
                    <a:pt x="33449" y="33449"/>
                  </a:cubicBezTo>
                  <a:cubicBezTo>
                    <a:pt x="54867" y="12032"/>
                    <a:pt x="83915" y="0"/>
                    <a:pt x="114203" y="0"/>
                  </a:cubicBezTo>
                  <a:close/>
                </a:path>
              </a:pathLst>
            </a:custGeom>
            <a:solidFill>
              <a:srgbClr val="73000A"/>
            </a:solidFill>
            <a:ln w="19050" cap="rnd">
              <a:solidFill>
                <a:srgbClr val="73000A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76200"/>
              <a:ext cx="911091" cy="3046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759"/>
                </a:lnSpc>
                <a:spcBef>
                  <a:spcPct val="0"/>
                </a:spcBef>
              </a:pPr>
              <a:r>
                <a:rPr lang="en-US" b="true" sz="3399">
                  <a:solidFill>
                    <a:srgbClr val="F1EFEA"/>
                  </a:solidFill>
                  <a:latin typeface="Berlingske Sans Bold"/>
                  <a:ea typeface="Berlingske Sans Bold"/>
                  <a:cs typeface="Berlingske Sans Bold"/>
                  <a:sym typeface="Berlingske Sans Bold"/>
                </a:rPr>
                <a:t>SKILLS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20038">
            <a:off x="13322250" y="4467375"/>
            <a:ext cx="3459297" cy="867232"/>
            <a:chOff x="0" y="0"/>
            <a:chExt cx="911091" cy="22840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11091" cy="228407"/>
            </a:xfrm>
            <a:custGeom>
              <a:avLst/>
              <a:gdLst/>
              <a:ahLst/>
              <a:cxnLst/>
              <a:rect r="r" b="b" t="t" l="l"/>
              <a:pathLst>
                <a:path h="228407" w="911091">
                  <a:moveTo>
                    <a:pt x="114203" y="0"/>
                  </a:moveTo>
                  <a:lnTo>
                    <a:pt x="796887" y="0"/>
                  </a:lnTo>
                  <a:cubicBezTo>
                    <a:pt x="827176" y="0"/>
                    <a:pt x="856224" y="12032"/>
                    <a:pt x="877641" y="33449"/>
                  </a:cubicBezTo>
                  <a:cubicBezTo>
                    <a:pt x="899058" y="54867"/>
                    <a:pt x="911091" y="83915"/>
                    <a:pt x="911091" y="114203"/>
                  </a:cubicBezTo>
                  <a:lnTo>
                    <a:pt x="911091" y="114203"/>
                  </a:lnTo>
                  <a:cubicBezTo>
                    <a:pt x="911091" y="144492"/>
                    <a:pt x="899058" y="173540"/>
                    <a:pt x="877641" y="194957"/>
                  </a:cubicBezTo>
                  <a:cubicBezTo>
                    <a:pt x="856224" y="216375"/>
                    <a:pt x="827176" y="228407"/>
                    <a:pt x="796887" y="228407"/>
                  </a:cubicBezTo>
                  <a:lnTo>
                    <a:pt x="114203" y="228407"/>
                  </a:lnTo>
                  <a:cubicBezTo>
                    <a:pt x="83915" y="228407"/>
                    <a:pt x="54867" y="216375"/>
                    <a:pt x="33449" y="194957"/>
                  </a:cubicBezTo>
                  <a:cubicBezTo>
                    <a:pt x="12032" y="173540"/>
                    <a:pt x="0" y="144492"/>
                    <a:pt x="0" y="114203"/>
                  </a:cubicBezTo>
                  <a:lnTo>
                    <a:pt x="0" y="114203"/>
                  </a:lnTo>
                  <a:cubicBezTo>
                    <a:pt x="0" y="83915"/>
                    <a:pt x="12032" y="54867"/>
                    <a:pt x="33449" y="33449"/>
                  </a:cubicBezTo>
                  <a:cubicBezTo>
                    <a:pt x="54867" y="12032"/>
                    <a:pt x="83915" y="0"/>
                    <a:pt x="114203" y="0"/>
                  </a:cubicBezTo>
                  <a:close/>
                </a:path>
              </a:pathLst>
            </a:custGeom>
            <a:solidFill>
              <a:srgbClr val="73000A"/>
            </a:solidFill>
            <a:ln w="19050" cap="rnd">
              <a:solidFill>
                <a:srgbClr val="73000A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76200"/>
              <a:ext cx="911091" cy="3046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759"/>
                </a:lnSpc>
                <a:spcBef>
                  <a:spcPct val="0"/>
                </a:spcBef>
              </a:pPr>
              <a:r>
                <a:rPr lang="en-US" b="true" sz="3399">
                  <a:solidFill>
                    <a:srgbClr val="F1EFEA"/>
                  </a:solidFill>
                  <a:latin typeface="Berlingske Sans Bold"/>
                  <a:ea typeface="Berlingske Sans Bold"/>
                  <a:cs typeface="Berlingske Sans Bold"/>
                  <a:sym typeface="Berlingske Sans Bold"/>
                </a:rPr>
                <a:t>TOOLS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20038">
            <a:off x="1714388" y="4451585"/>
            <a:ext cx="3459297" cy="867232"/>
            <a:chOff x="0" y="0"/>
            <a:chExt cx="911091" cy="22840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911091" cy="228407"/>
            </a:xfrm>
            <a:custGeom>
              <a:avLst/>
              <a:gdLst/>
              <a:ahLst/>
              <a:cxnLst/>
              <a:rect r="r" b="b" t="t" l="l"/>
              <a:pathLst>
                <a:path h="228407" w="911091">
                  <a:moveTo>
                    <a:pt x="114203" y="0"/>
                  </a:moveTo>
                  <a:lnTo>
                    <a:pt x="796887" y="0"/>
                  </a:lnTo>
                  <a:cubicBezTo>
                    <a:pt x="827176" y="0"/>
                    <a:pt x="856224" y="12032"/>
                    <a:pt x="877641" y="33449"/>
                  </a:cubicBezTo>
                  <a:cubicBezTo>
                    <a:pt x="899058" y="54867"/>
                    <a:pt x="911091" y="83915"/>
                    <a:pt x="911091" y="114203"/>
                  </a:cubicBezTo>
                  <a:lnTo>
                    <a:pt x="911091" y="114203"/>
                  </a:lnTo>
                  <a:cubicBezTo>
                    <a:pt x="911091" y="144492"/>
                    <a:pt x="899058" y="173540"/>
                    <a:pt x="877641" y="194957"/>
                  </a:cubicBezTo>
                  <a:cubicBezTo>
                    <a:pt x="856224" y="216375"/>
                    <a:pt x="827176" y="228407"/>
                    <a:pt x="796887" y="228407"/>
                  </a:cubicBezTo>
                  <a:lnTo>
                    <a:pt x="114203" y="228407"/>
                  </a:lnTo>
                  <a:cubicBezTo>
                    <a:pt x="83915" y="228407"/>
                    <a:pt x="54867" y="216375"/>
                    <a:pt x="33449" y="194957"/>
                  </a:cubicBezTo>
                  <a:cubicBezTo>
                    <a:pt x="12032" y="173540"/>
                    <a:pt x="0" y="144492"/>
                    <a:pt x="0" y="114203"/>
                  </a:cubicBezTo>
                  <a:lnTo>
                    <a:pt x="0" y="114203"/>
                  </a:lnTo>
                  <a:cubicBezTo>
                    <a:pt x="0" y="83915"/>
                    <a:pt x="12032" y="54867"/>
                    <a:pt x="33449" y="33449"/>
                  </a:cubicBezTo>
                  <a:cubicBezTo>
                    <a:pt x="54867" y="12032"/>
                    <a:pt x="83915" y="0"/>
                    <a:pt x="114203" y="0"/>
                  </a:cubicBezTo>
                  <a:close/>
                </a:path>
              </a:pathLst>
            </a:custGeom>
            <a:solidFill>
              <a:srgbClr val="73000A"/>
            </a:solidFill>
            <a:ln w="19050" cap="rnd">
              <a:solidFill>
                <a:srgbClr val="73000A"/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76200"/>
              <a:ext cx="911091" cy="3046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759"/>
                </a:lnSpc>
                <a:spcBef>
                  <a:spcPct val="0"/>
                </a:spcBef>
              </a:pPr>
              <a:r>
                <a:rPr lang="en-US" b="true" sz="3399">
                  <a:solidFill>
                    <a:srgbClr val="F1EFEA"/>
                  </a:solidFill>
                  <a:latin typeface="Berlingske Sans Bold"/>
                  <a:ea typeface="Berlingske Sans Bold"/>
                  <a:cs typeface="Berlingske Sans Bold"/>
                  <a:sym typeface="Berlingske Sans Bold"/>
                </a:rPr>
                <a:t>CREATE</a:t>
              </a: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1638791" y="4425720"/>
            <a:ext cx="918961" cy="918961"/>
          </a:xfrm>
          <a:custGeom>
            <a:avLst/>
            <a:gdLst/>
            <a:ahLst/>
            <a:cxnLst/>
            <a:rect r="r" b="b" t="t" l="l"/>
            <a:pathLst>
              <a:path h="918961" w="918961">
                <a:moveTo>
                  <a:pt x="0" y="0"/>
                </a:moveTo>
                <a:lnTo>
                  <a:pt x="918961" y="0"/>
                </a:lnTo>
                <a:lnTo>
                  <a:pt x="918961" y="918961"/>
                </a:lnTo>
                <a:lnTo>
                  <a:pt x="0" y="9189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546165" y="4148601"/>
            <a:ext cx="1566311" cy="1566311"/>
          </a:xfrm>
          <a:custGeom>
            <a:avLst/>
            <a:gdLst/>
            <a:ahLst/>
            <a:cxnLst/>
            <a:rect r="r" b="b" t="t" l="l"/>
            <a:pathLst>
              <a:path h="1566311" w="1566311">
                <a:moveTo>
                  <a:pt x="0" y="0"/>
                </a:moveTo>
                <a:lnTo>
                  <a:pt x="1566312" y="0"/>
                </a:lnTo>
                <a:lnTo>
                  <a:pt x="1566312" y="1566311"/>
                </a:lnTo>
                <a:lnTo>
                  <a:pt x="0" y="15663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1102166" y="1028700"/>
            <a:ext cx="2809939" cy="2759594"/>
          </a:xfrm>
          <a:custGeom>
            <a:avLst/>
            <a:gdLst/>
            <a:ahLst/>
            <a:cxnLst/>
            <a:rect r="r" b="b" t="t" l="l"/>
            <a:pathLst>
              <a:path h="2759594" w="2809939">
                <a:moveTo>
                  <a:pt x="0" y="0"/>
                </a:moveTo>
                <a:lnTo>
                  <a:pt x="2809939" y="0"/>
                </a:lnTo>
                <a:lnTo>
                  <a:pt x="2809939" y="2759594"/>
                </a:lnTo>
                <a:lnTo>
                  <a:pt x="0" y="275959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2955376">
            <a:off x="15253827" y="93866"/>
            <a:ext cx="608822" cy="1762378"/>
          </a:xfrm>
          <a:custGeom>
            <a:avLst/>
            <a:gdLst/>
            <a:ahLst/>
            <a:cxnLst/>
            <a:rect r="r" b="b" t="t" l="l"/>
            <a:pathLst>
              <a:path h="1762378" w="608822">
                <a:moveTo>
                  <a:pt x="0" y="0"/>
                </a:moveTo>
                <a:lnTo>
                  <a:pt x="608821" y="0"/>
                </a:lnTo>
                <a:lnTo>
                  <a:pt x="608821" y="1762379"/>
                </a:lnTo>
                <a:lnTo>
                  <a:pt x="0" y="176237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66865" y="750766"/>
            <a:ext cx="8988089" cy="20700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99"/>
              </a:lnSpc>
            </a:pPr>
            <a:r>
              <a:rPr lang="en-US" sz="7999" spc="-247" b="true">
                <a:solidFill>
                  <a:srgbClr val="73000A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How tech-savvy are you?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080799" y="1456970"/>
            <a:ext cx="4852673" cy="1579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28"/>
              </a:lnSpc>
            </a:pPr>
            <a:r>
              <a:rPr lang="en-US" sz="8306">
                <a:solidFill>
                  <a:srgbClr val="000000"/>
                </a:solidFill>
                <a:latin typeface="Roller"/>
                <a:ea typeface="Roller"/>
                <a:cs typeface="Roller"/>
                <a:sym typeface="Roller"/>
              </a:rPr>
              <a:t>High Tech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99305" y="6278239"/>
            <a:ext cx="5110434" cy="4190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55" indent="-367027" lvl="1">
              <a:lnSpc>
                <a:spcPts val="4759"/>
              </a:lnSpc>
              <a:buFont typeface="Arial"/>
              <a:buChar char="•"/>
            </a:pPr>
            <a:r>
              <a:rPr lang="en-US" b="true" sz="3399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Interactive textbook</a:t>
            </a:r>
          </a:p>
          <a:p>
            <a:pPr algn="l" marL="734055" indent="-367027" lvl="1">
              <a:lnSpc>
                <a:spcPts val="4759"/>
              </a:lnSpc>
              <a:buFont typeface="Arial"/>
              <a:buChar char="•"/>
            </a:pPr>
            <a:r>
              <a:rPr lang="en-US" b="true" sz="3399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Advanced website</a:t>
            </a:r>
          </a:p>
          <a:p>
            <a:pPr algn="l" marL="734055" indent="-367027" lvl="1">
              <a:lnSpc>
                <a:spcPts val="4759"/>
              </a:lnSpc>
              <a:buFont typeface="Arial"/>
              <a:buChar char="•"/>
            </a:pPr>
            <a:r>
              <a:rPr lang="en-US" b="true" sz="3399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Software integration</a:t>
            </a:r>
          </a:p>
          <a:p>
            <a:pPr algn="l" marL="734055" indent="-367027" lvl="1">
              <a:lnSpc>
                <a:spcPts val="4759"/>
              </a:lnSpc>
              <a:buFont typeface="Arial"/>
              <a:buChar char="•"/>
            </a:pPr>
            <a:r>
              <a:rPr lang="en-US" b="true" sz="3399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App</a:t>
            </a:r>
          </a:p>
          <a:p>
            <a:pPr algn="l">
              <a:lnSpc>
                <a:spcPts val="4759"/>
              </a:lnSpc>
            </a:pPr>
          </a:p>
          <a:p>
            <a:pPr algn="l">
              <a:lnSpc>
                <a:spcPts val="4759"/>
              </a:lnSpc>
            </a:pPr>
          </a:p>
          <a:p>
            <a:pPr algn="l">
              <a:lnSpc>
                <a:spcPts val="4759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6957158" y="6144889"/>
            <a:ext cx="4853176" cy="2990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58" indent="-367029" lvl="1">
              <a:lnSpc>
                <a:spcPts val="4759"/>
              </a:lnSpc>
              <a:buFont typeface="Arial"/>
              <a:buChar char="•"/>
            </a:pPr>
            <a:r>
              <a:rPr lang="en-US" b="true" sz="3399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Markdown</a:t>
            </a:r>
          </a:p>
          <a:p>
            <a:pPr algn="l" marL="734058" indent="-367029" lvl="1">
              <a:lnSpc>
                <a:spcPts val="4759"/>
              </a:lnSpc>
              <a:buFont typeface="Arial"/>
              <a:buChar char="•"/>
            </a:pPr>
            <a:r>
              <a:rPr lang="en-US" b="true" sz="3399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Embedding</a:t>
            </a:r>
          </a:p>
          <a:p>
            <a:pPr algn="l" marL="734058" indent="-367029" lvl="1">
              <a:lnSpc>
                <a:spcPts val="4759"/>
              </a:lnSpc>
              <a:buFont typeface="Arial"/>
              <a:buChar char="•"/>
            </a:pPr>
            <a:r>
              <a:rPr lang="en-US" b="true" sz="3399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Ability to troubleshoot coding (especially with AI)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557752" y="6144889"/>
            <a:ext cx="4957548" cy="2390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58" indent="-367029" lvl="1">
              <a:lnSpc>
                <a:spcPts val="4759"/>
              </a:lnSpc>
              <a:buFont typeface="Arial"/>
              <a:buChar char="•"/>
            </a:pPr>
            <a:r>
              <a:rPr lang="en-US" b="true" sz="3399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Posit Connect Cloud (formerly Bookdown)</a:t>
            </a:r>
          </a:p>
          <a:p>
            <a:pPr algn="l" marL="734058" indent="-367029" lvl="1">
              <a:lnSpc>
                <a:spcPts val="4759"/>
              </a:lnSpc>
              <a:buFont typeface="Arial"/>
              <a:buChar char="•"/>
            </a:pPr>
            <a:r>
              <a:rPr lang="en-US" b="true" sz="3399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Jupyter Notebook</a:t>
            </a:r>
          </a:p>
          <a:p>
            <a:pPr algn="l" marL="734058" indent="-367029" lvl="1">
              <a:lnSpc>
                <a:spcPts val="4759"/>
              </a:lnSpc>
              <a:buFont typeface="Arial"/>
              <a:buChar char="•"/>
            </a:pPr>
            <a:r>
              <a:rPr lang="en-US" b="true" sz="3399">
                <a:solidFill>
                  <a:srgbClr val="000000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AI Coding </a:t>
            </a:r>
          </a:p>
        </p:txBody>
      </p:sp>
      <p:sp>
        <p:nvSpPr>
          <p:cNvPr name="TextBox 21" id="21"/>
          <p:cNvSpPr txBox="true"/>
          <p:nvPr/>
        </p:nvSpPr>
        <p:spPr>
          <a:xfrm rot="-5400000">
            <a:off x="-892820" y="7384409"/>
            <a:ext cx="3538239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A2A2A2"/>
                </a:solidFill>
                <a:latin typeface="Berlingske Sans Bold"/>
                <a:ea typeface="Berlingske Sans Bold"/>
                <a:cs typeface="Berlingske Sans Bold"/>
                <a:sym typeface="Berlingske Sans Bold"/>
              </a:rPr>
              <a:t>EXAMPLES</a:t>
            </a:r>
          </a:p>
        </p:txBody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DAHC7MtJ-qI</dc:identifier>
  <dcterms:modified xsi:type="dcterms:W3CDTF">2011-08-01T06:04:30Z</dcterms:modified>
  <cp:revision>1</cp:revision>
  <dc:title>beyond the textbook:</dc:title>
</cp:coreProperties>
</file>