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</p:sldIdLst>
  <p:sldSz cx="18288000" cy="10287000"/>
  <p:notesSz cx="6858000" cy="9144000"/>
  <p:embeddedFontLst>
    <p:embeddedFont>
      <p:font typeface="Arimo" panose="020B0604020202020204" charset="0"/>
      <p:regular r:id="rId14"/>
    </p:embeddedFont>
    <p:embeddedFont>
      <p:font typeface="Bangers" panose="020B0604020202020204" charset="0"/>
      <p:regular r:id="rId15"/>
    </p:embeddedFont>
    <p:embeddedFont>
      <p:font typeface="Berlingske Sans 1 Light" panose="020B0604020202020204" charset="0"/>
      <p:regular r:id="rId16"/>
    </p:embeddedFont>
    <p:embeddedFont>
      <p:font typeface="Berlingske Sans 2" panose="020B0604020202020204" charset="0"/>
      <p:regular r:id="rId17"/>
    </p:embeddedFont>
    <p:embeddedFont>
      <p:font typeface="Berlingske Sans 2 Bold" panose="020B0604020202020204" charset="0"/>
      <p:regular r:id="rId18"/>
      <p:bold r:id="rId19"/>
    </p:embeddedFont>
    <p:embeddedFont>
      <p:font typeface="Berlingske Sans XCn Ultra-Bold" panose="020B0604020202020204" charset="0"/>
      <p:regular r:id="rId20"/>
      <p:bold r:id="rId21"/>
    </p:embeddedFont>
    <p:embeddedFont>
      <p:font typeface="Decalotype" panose="00000800000000000000" charset="0"/>
      <p:regular r:id="rId22"/>
    </p:embeddedFont>
    <p:embeddedFont>
      <p:font typeface="Decalotype Bold" panose="020B0604020202020204" charset="0"/>
      <p:regular r:id="rId23"/>
      <p:bold r:id="rId24"/>
    </p:embeddedFont>
    <p:embeddedFont>
      <p:font typeface="Rugrats Sans" panose="020B0604020202020204" charset="0"/>
      <p:regular r:id="rId25"/>
    </p:embeddedFont>
    <p:embeddedFont>
      <p:font typeface="Zing Rust Base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6" autoAdjust="0"/>
    <p:restoredTop sz="94635" autoAdjust="0"/>
  </p:normalViewPr>
  <p:slideViewPr>
    <p:cSldViewPr>
      <p:cViewPr varScale="1">
        <p:scale>
          <a:sx n="61" d="100"/>
          <a:sy n="61" d="100"/>
        </p:scale>
        <p:origin x="280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34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image" Target="../media/image33.png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35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3978">
            <a:off x="3149793" y="7571209"/>
            <a:ext cx="2403075" cy="2379282"/>
          </a:xfrm>
          <a:custGeom>
            <a:avLst/>
            <a:gdLst/>
            <a:ahLst/>
            <a:cxnLst/>
            <a:rect l="l" t="t" r="r" b="b"/>
            <a:pathLst>
              <a:path w="2403075" h="2379282">
                <a:moveTo>
                  <a:pt x="0" y="0"/>
                </a:moveTo>
                <a:lnTo>
                  <a:pt x="2403075" y="0"/>
                </a:lnTo>
                <a:lnTo>
                  <a:pt x="2403075" y="2379282"/>
                </a:lnTo>
                <a:lnTo>
                  <a:pt x="0" y="237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" y="616009"/>
            <a:ext cx="1837225" cy="1837225"/>
          </a:xfrm>
          <a:custGeom>
            <a:avLst/>
            <a:gdLst/>
            <a:ahLst/>
            <a:cxnLst/>
            <a:rect l="l" t="t" r="r" b="b"/>
            <a:pathLst>
              <a:path w="1837225" h="1837225">
                <a:moveTo>
                  <a:pt x="0" y="0"/>
                </a:moveTo>
                <a:lnTo>
                  <a:pt x="1837225" y="0"/>
                </a:lnTo>
                <a:lnTo>
                  <a:pt x="1837225" y="1837226"/>
                </a:lnTo>
                <a:lnTo>
                  <a:pt x="0" y="1837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68000" y="-266700"/>
            <a:ext cx="2304388" cy="2304388"/>
          </a:xfrm>
          <a:custGeom>
            <a:avLst/>
            <a:gdLst/>
            <a:ahLst/>
            <a:cxnLst/>
            <a:rect l="l" t="t" r="r" b="b"/>
            <a:pathLst>
              <a:path w="2304388" h="2304388">
                <a:moveTo>
                  <a:pt x="0" y="0"/>
                </a:moveTo>
                <a:lnTo>
                  <a:pt x="2304388" y="0"/>
                </a:lnTo>
                <a:lnTo>
                  <a:pt x="2304388" y="2304388"/>
                </a:lnTo>
                <a:lnTo>
                  <a:pt x="0" y="2304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694717" y="7698295"/>
            <a:ext cx="8867364" cy="2104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44"/>
              </a:lnSpc>
            </a:pPr>
            <a:r>
              <a:rPr lang="en-US" sz="6031" spc="-235" dirty="0">
                <a:solidFill>
                  <a:srgbClr val="000000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NEW FACULTY ACADEMY, </a:t>
            </a:r>
          </a:p>
          <a:p>
            <a:pPr algn="r">
              <a:lnSpc>
                <a:spcPts val="8444"/>
              </a:lnSpc>
            </a:pPr>
            <a:r>
              <a:rPr lang="en-US" sz="6031" spc="-235" dirty="0">
                <a:solidFill>
                  <a:srgbClr val="000000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SPRING 2026</a:t>
            </a:r>
          </a:p>
        </p:txBody>
      </p:sp>
      <p:sp>
        <p:nvSpPr>
          <p:cNvPr id="6" name="Freeform 6"/>
          <p:cNvSpPr/>
          <p:nvPr/>
        </p:nvSpPr>
        <p:spPr>
          <a:xfrm>
            <a:off x="443011" y="8760851"/>
            <a:ext cx="3406351" cy="910140"/>
          </a:xfrm>
          <a:custGeom>
            <a:avLst/>
            <a:gdLst/>
            <a:ahLst/>
            <a:cxnLst/>
            <a:rect l="l" t="t" r="r" b="b"/>
            <a:pathLst>
              <a:path w="3406351" h="910140">
                <a:moveTo>
                  <a:pt x="0" y="0"/>
                </a:moveTo>
                <a:lnTo>
                  <a:pt x="3406351" y="0"/>
                </a:lnTo>
                <a:lnTo>
                  <a:pt x="3406351" y="910140"/>
                </a:lnTo>
                <a:lnTo>
                  <a:pt x="0" y="9101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73618">
            <a:off x="15234806" y="1834228"/>
            <a:ext cx="2314645" cy="2314645"/>
          </a:xfrm>
          <a:custGeom>
            <a:avLst/>
            <a:gdLst/>
            <a:ahLst/>
            <a:cxnLst/>
            <a:rect l="l" t="t" r="r" b="b"/>
            <a:pathLst>
              <a:path w="2314645" h="2314645">
                <a:moveTo>
                  <a:pt x="0" y="0"/>
                </a:moveTo>
                <a:lnTo>
                  <a:pt x="2314645" y="0"/>
                </a:lnTo>
                <a:lnTo>
                  <a:pt x="2314645" y="2314644"/>
                </a:lnTo>
                <a:lnTo>
                  <a:pt x="0" y="2314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219200" y="2511516"/>
            <a:ext cx="15392549" cy="283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35"/>
              </a:lnSpc>
            </a:pPr>
            <a:r>
              <a:rPr lang="en-US" sz="22296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ACTIVE LEARNING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6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839076" y="-2292550"/>
            <a:ext cx="10585179" cy="14889638"/>
          </a:xfrm>
          <a:custGeom>
            <a:avLst/>
            <a:gdLst/>
            <a:ahLst/>
            <a:cxnLst/>
            <a:rect l="l" t="t" r="r" b="b"/>
            <a:pathLst>
              <a:path w="10585179" h="14889638">
                <a:moveTo>
                  <a:pt x="0" y="0"/>
                </a:moveTo>
                <a:lnTo>
                  <a:pt x="10585178" y="0"/>
                </a:lnTo>
                <a:lnTo>
                  <a:pt x="10585178" y="14889638"/>
                </a:lnTo>
                <a:lnTo>
                  <a:pt x="0" y="14889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63893" y="4781198"/>
            <a:ext cx="11549286" cy="5232463"/>
          </a:xfrm>
          <a:custGeom>
            <a:avLst/>
            <a:gdLst/>
            <a:ahLst/>
            <a:cxnLst/>
            <a:rect l="l" t="t" r="r" b="b"/>
            <a:pathLst>
              <a:path w="11549286" h="5232463">
                <a:moveTo>
                  <a:pt x="0" y="0"/>
                </a:moveTo>
                <a:lnTo>
                  <a:pt x="11549286" y="0"/>
                </a:lnTo>
                <a:lnTo>
                  <a:pt x="11549286" y="5232464"/>
                </a:lnTo>
                <a:lnTo>
                  <a:pt x="0" y="523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549482" y="703102"/>
            <a:ext cx="8255646" cy="3736967"/>
          </a:xfrm>
          <a:custGeom>
            <a:avLst/>
            <a:gdLst/>
            <a:ahLst/>
            <a:cxnLst/>
            <a:rect l="l" t="t" r="r" b="b"/>
            <a:pathLst>
              <a:path w="8255646" h="3736967">
                <a:moveTo>
                  <a:pt x="0" y="0"/>
                </a:moveTo>
                <a:lnTo>
                  <a:pt x="8255646" y="0"/>
                </a:lnTo>
                <a:lnTo>
                  <a:pt x="8255646" y="3736967"/>
                </a:lnTo>
                <a:lnTo>
                  <a:pt x="0" y="3736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58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63893" y="1508216"/>
            <a:ext cx="8495867" cy="2667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</a:pPr>
            <a:r>
              <a:rPr lang="en-US" sz="6066" b="1">
                <a:solidFill>
                  <a:srgbClr val="FFFFFF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Active Learning Certificate of Completion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242225" y="371417"/>
            <a:ext cx="2889242" cy="1838280"/>
          </a:xfrm>
          <a:custGeom>
            <a:avLst/>
            <a:gdLst/>
            <a:ahLst/>
            <a:cxnLst/>
            <a:rect l="l" t="t" r="r" b="b"/>
            <a:pathLst>
              <a:path w="2889242" h="1838280">
                <a:moveTo>
                  <a:pt x="0" y="0"/>
                </a:moveTo>
                <a:lnTo>
                  <a:pt x="2889242" y="0"/>
                </a:lnTo>
                <a:lnTo>
                  <a:pt x="2889242" y="1838280"/>
                </a:lnTo>
                <a:lnTo>
                  <a:pt x="0" y="1838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3141823" y="7570468"/>
            <a:ext cx="3663305" cy="168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Upcoming Workshops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4457" y="0"/>
            <a:ext cx="8652297" cy="10287000"/>
            <a:chOff x="0" y="0"/>
            <a:chExt cx="227879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8794" cy="2709333"/>
            </a:xfrm>
            <a:custGeom>
              <a:avLst/>
              <a:gdLst/>
              <a:ahLst/>
              <a:cxnLst/>
              <a:rect l="l" t="t" r="r" b="b"/>
              <a:pathLst>
                <a:path w="2278794" h="2709333">
                  <a:moveTo>
                    <a:pt x="0" y="0"/>
                  </a:moveTo>
                  <a:lnTo>
                    <a:pt x="2278794" y="0"/>
                  </a:lnTo>
                  <a:lnTo>
                    <a:pt x="22787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278794" cy="2776008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21620" y="207222"/>
            <a:ext cx="7800355" cy="9828152"/>
            <a:chOff x="0" y="0"/>
            <a:chExt cx="10400474" cy="1310420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7384" t="16918" r="26799" b="12542"/>
            <a:stretch>
              <a:fillRect/>
            </a:stretch>
          </p:blipFill>
          <p:spPr>
            <a:xfrm>
              <a:off x="0" y="0"/>
              <a:ext cx="5200237" cy="417502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32091" t="21769" r="16724" b="11254"/>
            <a:stretch>
              <a:fillRect/>
            </a:stretch>
          </p:blipFill>
          <p:spPr>
            <a:xfrm flipH="1">
              <a:off x="0" y="4368068"/>
              <a:ext cx="2503598" cy="436806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26775" t="10989" r="44802" b="14582"/>
            <a:stretch>
              <a:fillRect/>
            </a:stretch>
          </p:blipFill>
          <p:spPr>
            <a:xfrm>
              <a:off x="2696638" y="4368068"/>
              <a:ext cx="2503598" cy="436806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20719" t="16346" r="18389" b="18471"/>
            <a:stretch>
              <a:fillRect/>
            </a:stretch>
          </p:blipFill>
          <p:spPr>
            <a:xfrm>
              <a:off x="0" y="8929175"/>
              <a:ext cx="5200237" cy="417502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18850" t="46122" r="31459" b="5830"/>
            <a:stretch>
              <a:fillRect/>
            </a:stretch>
          </p:blipFill>
          <p:spPr>
            <a:xfrm>
              <a:off x="5393277" y="0"/>
              <a:ext cx="5007197" cy="645558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/>
            <a:srcRect l="34886" r="34886"/>
            <a:stretch>
              <a:fillRect/>
            </a:stretch>
          </p:blipFill>
          <p:spPr>
            <a:xfrm>
              <a:off x="5393277" y="6648621"/>
              <a:ext cx="5007197" cy="6455581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9290437" y="5202453"/>
            <a:ext cx="3808588" cy="4829447"/>
          </a:xfrm>
          <a:custGeom>
            <a:avLst/>
            <a:gdLst/>
            <a:ahLst/>
            <a:cxnLst/>
            <a:rect l="l" t="t" r="r" b="b"/>
            <a:pathLst>
              <a:path w="3808588" h="4829447">
                <a:moveTo>
                  <a:pt x="0" y="0"/>
                </a:moveTo>
                <a:lnTo>
                  <a:pt x="3808588" y="0"/>
                </a:lnTo>
                <a:lnTo>
                  <a:pt x="3808588" y="4829447"/>
                </a:lnTo>
                <a:lnTo>
                  <a:pt x="0" y="48294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777" t="-3398" r="-30294" b="-78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370782" y="9486900"/>
            <a:ext cx="3563237" cy="407227"/>
          </a:xfrm>
          <a:custGeom>
            <a:avLst/>
            <a:gdLst/>
            <a:ahLst/>
            <a:cxnLst/>
            <a:rect l="l" t="t" r="r" b="b"/>
            <a:pathLst>
              <a:path w="3563237" h="407227">
                <a:moveTo>
                  <a:pt x="0" y="0"/>
                </a:moveTo>
                <a:lnTo>
                  <a:pt x="3563236" y="0"/>
                </a:lnTo>
                <a:lnTo>
                  <a:pt x="3563236" y="407227"/>
                </a:lnTo>
                <a:lnTo>
                  <a:pt x="0" y="407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370782" y="5406818"/>
            <a:ext cx="3563237" cy="111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9"/>
              </a:lnSpc>
            </a:pPr>
            <a:r>
              <a:rPr lang="en-US" sz="3919">
                <a:solidFill>
                  <a:srgbClr val="72000A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GAME-BASED LEARNING @ USC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90437" y="6552282"/>
            <a:ext cx="3941815" cy="213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1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Student engagement</a:t>
            </a:r>
          </a:p>
          <a:p>
            <a:pPr marL="518161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Critical thinking</a:t>
            </a:r>
          </a:p>
          <a:p>
            <a:pPr marL="518161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Social interactions</a:t>
            </a:r>
          </a:p>
          <a:p>
            <a:pPr marL="518161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Knowledge retention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13113" y="8516073"/>
            <a:ext cx="3520905" cy="777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840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Email kharell@sc.edu for recommendations, tools, and more!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69991" y="579567"/>
            <a:ext cx="6925510" cy="8375828"/>
            <a:chOff x="0" y="0"/>
            <a:chExt cx="2280003" cy="2757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80003" cy="2757474"/>
            </a:xfrm>
            <a:custGeom>
              <a:avLst/>
              <a:gdLst/>
              <a:ahLst/>
              <a:cxnLst/>
              <a:rect l="l" t="t" r="r" b="b"/>
              <a:pathLst>
                <a:path w="2280003" h="2757474">
                  <a:moveTo>
                    <a:pt x="0" y="0"/>
                  </a:moveTo>
                  <a:lnTo>
                    <a:pt x="2280003" y="0"/>
                  </a:lnTo>
                  <a:lnTo>
                    <a:pt x="2280003" y="2757474"/>
                  </a:lnTo>
                  <a:lnTo>
                    <a:pt x="0" y="275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80003" cy="279557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41709" y="2631317"/>
            <a:ext cx="4982073" cy="3014154"/>
          </a:xfrm>
          <a:custGeom>
            <a:avLst/>
            <a:gdLst/>
            <a:ahLst/>
            <a:cxnLst/>
            <a:rect l="l" t="t" r="r" b="b"/>
            <a:pathLst>
              <a:path w="4982073" h="3014154">
                <a:moveTo>
                  <a:pt x="0" y="0"/>
                </a:moveTo>
                <a:lnTo>
                  <a:pt x="4982073" y="0"/>
                </a:lnTo>
                <a:lnTo>
                  <a:pt x="4982073" y="3014154"/>
                </a:lnTo>
                <a:lnTo>
                  <a:pt x="0" y="3014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44603" y="9003674"/>
            <a:ext cx="6491237" cy="1283326"/>
          </a:xfrm>
          <a:custGeom>
            <a:avLst/>
            <a:gdLst/>
            <a:ahLst/>
            <a:cxnLst/>
            <a:rect l="l" t="t" r="r" b="b"/>
            <a:pathLst>
              <a:path w="6491237" h="1283326">
                <a:moveTo>
                  <a:pt x="0" y="0"/>
                </a:moveTo>
                <a:lnTo>
                  <a:pt x="6491237" y="0"/>
                </a:lnTo>
                <a:lnTo>
                  <a:pt x="6491237" y="1283326"/>
                </a:lnTo>
                <a:lnTo>
                  <a:pt x="0" y="1283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805939" y="632460"/>
            <a:ext cx="6583680" cy="1627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14"/>
              </a:lnSpc>
            </a:pPr>
            <a:r>
              <a:rPr lang="en-US" sz="9439" spc="302">
                <a:solidFill>
                  <a:srgbClr val="72000A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CAREolina</a:t>
            </a:r>
          </a:p>
        </p:txBody>
      </p:sp>
      <p:sp>
        <p:nvSpPr>
          <p:cNvPr id="8" name="AutoShape 8"/>
          <p:cNvSpPr/>
          <p:nvPr/>
        </p:nvSpPr>
        <p:spPr>
          <a:xfrm>
            <a:off x="6780302" y="2259607"/>
            <a:ext cx="467793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898381" y="6239705"/>
            <a:ext cx="6537459" cy="189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1"/>
              </a:lnSpc>
            </a:pPr>
            <a:r>
              <a:rPr lang="en-US" sz="217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A week-long celebration </a:t>
            </a:r>
          </a:p>
          <a:p>
            <a:pPr algn="ctr">
              <a:lnSpc>
                <a:spcPts val="3051"/>
              </a:lnSpc>
            </a:pPr>
            <a:r>
              <a:rPr lang="en-US" sz="217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of care and empathy </a:t>
            </a:r>
          </a:p>
          <a:p>
            <a:pPr algn="ctr">
              <a:lnSpc>
                <a:spcPts val="3051"/>
              </a:lnSpc>
            </a:pPr>
            <a:r>
              <a:rPr lang="en-US" sz="217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providing valuable resources for </a:t>
            </a:r>
          </a:p>
          <a:p>
            <a:pPr algn="ctr">
              <a:lnSpc>
                <a:spcPts val="3051"/>
              </a:lnSpc>
            </a:pPr>
            <a:r>
              <a:rPr lang="en-US" sz="217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USC educators </a:t>
            </a:r>
          </a:p>
          <a:p>
            <a:pPr algn="ctr">
              <a:lnSpc>
                <a:spcPts val="3051"/>
              </a:lnSpc>
            </a:pPr>
            <a:endParaRPr lang="en-US" sz="2179" b="1">
              <a:solidFill>
                <a:srgbClr val="000000"/>
              </a:solidFill>
              <a:latin typeface="Berlingske Sans 2 Bold"/>
              <a:ea typeface="Berlingske Sans 2 Bold"/>
              <a:cs typeface="Berlingske Sans 2 Bold"/>
              <a:sym typeface="Berlingske Sans 2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177321" y="8398360"/>
            <a:ext cx="5979579" cy="3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  <a:spcBef>
                <a:spcPct val="0"/>
              </a:spcBef>
            </a:pPr>
            <a:r>
              <a:rPr lang="en-US" sz="1760" b="1" spc="56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For more info, contact Kristin Harrell (kharrell@sc.edu)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5024" y="5236022"/>
            <a:ext cx="6925510" cy="84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3"/>
              </a:lnSpc>
              <a:spcBef>
                <a:spcPct val="0"/>
              </a:spcBef>
            </a:pPr>
            <a:r>
              <a:rPr lang="en-US" sz="4959">
                <a:solidFill>
                  <a:srgbClr val="72000A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March 23-27, 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22272" y="-996553"/>
            <a:ext cx="8005091" cy="12280106"/>
            <a:chOff x="0" y="0"/>
            <a:chExt cx="1200354" cy="1841388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00354" cy="1841388"/>
            </a:xfrm>
            <a:custGeom>
              <a:avLst/>
              <a:gdLst/>
              <a:ahLst/>
              <a:cxnLst/>
              <a:rect l="l" t="t" r="r" b="b"/>
              <a:pathLst>
                <a:path w="1200354" h="1841388">
                  <a:moveTo>
                    <a:pt x="0" y="0"/>
                  </a:moveTo>
                  <a:lnTo>
                    <a:pt x="1200354" y="0"/>
                  </a:lnTo>
                  <a:lnTo>
                    <a:pt x="1200354" y="1841388"/>
                  </a:lnTo>
                  <a:lnTo>
                    <a:pt x="0" y="1841388"/>
                  </a:lnTo>
                  <a:close/>
                </a:path>
              </a:pathLst>
            </a:custGeom>
            <a:blipFill>
              <a:blip r:embed="rId2"/>
              <a:stretch>
                <a:fillRect l="-30482" r="-997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10839" y="4948141"/>
            <a:ext cx="10415960" cy="2120833"/>
            <a:chOff x="0" y="0"/>
            <a:chExt cx="2743298" cy="5585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43298" cy="558573"/>
            </a:xfrm>
            <a:custGeom>
              <a:avLst/>
              <a:gdLst/>
              <a:ahLst/>
              <a:cxnLst/>
              <a:rect l="l" t="t" r="r" b="b"/>
              <a:pathLst>
                <a:path w="2743298" h="558573">
                  <a:moveTo>
                    <a:pt x="74327" y="0"/>
                  </a:moveTo>
                  <a:lnTo>
                    <a:pt x="2668971" y="0"/>
                  </a:lnTo>
                  <a:cubicBezTo>
                    <a:pt x="2688683" y="0"/>
                    <a:pt x="2707589" y="7831"/>
                    <a:pt x="2721528" y="21770"/>
                  </a:cubicBezTo>
                  <a:cubicBezTo>
                    <a:pt x="2735467" y="35709"/>
                    <a:pt x="2743298" y="54615"/>
                    <a:pt x="2743298" y="74327"/>
                  </a:cubicBezTo>
                  <a:lnTo>
                    <a:pt x="2743298" y="484246"/>
                  </a:lnTo>
                  <a:cubicBezTo>
                    <a:pt x="2743298" y="525296"/>
                    <a:pt x="2710020" y="558573"/>
                    <a:pt x="2668971" y="558573"/>
                  </a:cubicBezTo>
                  <a:lnTo>
                    <a:pt x="74327" y="558573"/>
                  </a:lnTo>
                  <a:cubicBezTo>
                    <a:pt x="54615" y="558573"/>
                    <a:pt x="35709" y="550742"/>
                    <a:pt x="21770" y="536803"/>
                  </a:cubicBezTo>
                  <a:cubicBezTo>
                    <a:pt x="7831" y="522864"/>
                    <a:pt x="0" y="503959"/>
                    <a:pt x="0" y="484246"/>
                  </a:cubicBezTo>
                  <a:lnTo>
                    <a:pt x="0" y="74327"/>
                  </a:lnTo>
                  <a:cubicBezTo>
                    <a:pt x="0" y="54615"/>
                    <a:pt x="7831" y="35709"/>
                    <a:pt x="21770" y="21770"/>
                  </a:cubicBezTo>
                  <a:cubicBezTo>
                    <a:pt x="35709" y="7831"/>
                    <a:pt x="54615" y="0"/>
                    <a:pt x="74327" y="0"/>
                  </a:cubicBez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2743298" cy="672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03477" y="492753"/>
            <a:ext cx="9464528" cy="188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54"/>
              </a:lnSpc>
            </a:pPr>
            <a:r>
              <a:rPr lang="en-US" sz="16567" b="1" spc="-513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38160" y="5002716"/>
            <a:ext cx="8115300" cy="1792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Discuss how to include active learning in your class</a:t>
            </a:r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306" y="4610100"/>
            <a:ext cx="1831662" cy="1813526"/>
          </a:xfrm>
          <a:custGeom>
            <a:avLst/>
            <a:gdLst/>
            <a:ahLst/>
            <a:cxnLst/>
            <a:rect l="l" t="t" r="r" b="b"/>
            <a:pathLst>
              <a:path w="1831662" h="1813526">
                <a:moveTo>
                  <a:pt x="0" y="0"/>
                </a:moveTo>
                <a:lnTo>
                  <a:pt x="1831662" y="0"/>
                </a:lnTo>
                <a:lnTo>
                  <a:pt x="1831662" y="1813527"/>
                </a:lnTo>
                <a:lnTo>
                  <a:pt x="0" y="1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58503" y="4823731"/>
            <a:ext cx="610845" cy="138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8"/>
              </a:lnSpc>
              <a:spcBef>
                <a:spcPct val="0"/>
              </a:spcBef>
            </a:pPr>
            <a:r>
              <a:rPr lang="en-US" sz="7248" spc="-282">
                <a:solidFill>
                  <a:srgbClr val="000000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2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10839" y="7497401"/>
            <a:ext cx="10415960" cy="1969442"/>
            <a:chOff x="0" y="0"/>
            <a:chExt cx="2743298" cy="5187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43298" cy="518701"/>
            </a:xfrm>
            <a:custGeom>
              <a:avLst/>
              <a:gdLst/>
              <a:ahLst/>
              <a:cxnLst/>
              <a:rect l="l" t="t" r="r" b="b"/>
              <a:pathLst>
                <a:path w="2743298" h="518701">
                  <a:moveTo>
                    <a:pt x="74327" y="0"/>
                  </a:moveTo>
                  <a:lnTo>
                    <a:pt x="2668971" y="0"/>
                  </a:lnTo>
                  <a:cubicBezTo>
                    <a:pt x="2688683" y="0"/>
                    <a:pt x="2707589" y="7831"/>
                    <a:pt x="2721528" y="21770"/>
                  </a:cubicBezTo>
                  <a:cubicBezTo>
                    <a:pt x="2735467" y="35709"/>
                    <a:pt x="2743298" y="54615"/>
                    <a:pt x="2743298" y="74327"/>
                  </a:cubicBezTo>
                  <a:lnTo>
                    <a:pt x="2743298" y="444373"/>
                  </a:lnTo>
                  <a:cubicBezTo>
                    <a:pt x="2743298" y="464086"/>
                    <a:pt x="2735467" y="482992"/>
                    <a:pt x="2721528" y="496931"/>
                  </a:cubicBezTo>
                  <a:cubicBezTo>
                    <a:pt x="2707589" y="510870"/>
                    <a:pt x="2688683" y="518701"/>
                    <a:pt x="2668971" y="518701"/>
                  </a:cubicBezTo>
                  <a:lnTo>
                    <a:pt x="74327" y="518701"/>
                  </a:lnTo>
                  <a:cubicBezTo>
                    <a:pt x="33278" y="518701"/>
                    <a:pt x="0" y="485423"/>
                    <a:pt x="0" y="444373"/>
                  </a:cubicBezTo>
                  <a:lnTo>
                    <a:pt x="0" y="74327"/>
                  </a:lnTo>
                  <a:cubicBezTo>
                    <a:pt x="0" y="54615"/>
                    <a:pt x="7831" y="35709"/>
                    <a:pt x="21770" y="21770"/>
                  </a:cubicBezTo>
                  <a:cubicBezTo>
                    <a:pt x="35709" y="7831"/>
                    <a:pt x="54615" y="0"/>
                    <a:pt x="74327" y="0"/>
                  </a:cubicBez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14300"/>
              <a:ext cx="2743298" cy="633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001708" y="7439666"/>
            <a:ext cx="8366297" cy="264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Actively learn about active learning!!</a:t>
            </a:r>
          </a:p>
          <a:p>
            <a:pPr algn="l">
              <a:lnSpc>
                <a:spcPts val="6719"/>
              </a:lnSpc>
            </a:pPr>
            <a:endParaRPr lang="en-US" sz="4800">
              <a:solidFill>
                <a:srgbClr val="000000"/>
              </a:solidFill>
              <a:latin typeface="Rugrats Sans"/>
              <a:ea typeface="Rugrats Sans"/>
              <a:cs typeface="Rugrats Sans"/>
              <a:sym typeface="Rugrats Sans"/>
            </a:endParaRPr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306" y="7124700"/>
            <a:ext cx="1831662" cy="1813526"/>
          </a:xfrm>
          <a:custGeom>
            <a:avLst/>
            <a:gdLst/>
            <a:ahLst/>
            <a:cxnLst/>
            <a:rect l="l" t="t" r="r" b="b"/>
            <a:pathLst>
              <a:path w="1831662" h="1813526">
                <a:moveTo>
                  <a:pt x="0" y="0"/>
                </a:moveTo>
                <a:lnTo>
                  <a:pt x="1831662" y="0"/>
                </a:lnTo>
                <a:lnTo>
                  <a:pt x="1831662" y="1813527"/>
                </a:lnTo>
                <a:lnTo>
                  <a:pt x="0" y="1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258503" y="7372991"/>
            <a:ext cx="610845" cy="138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8"/>
              </a:lnSpc>
              <a:spcBef>
                <a:spcPct val="0"/>
              </a:spcBef>
            </a:pPr>
            <a:r>
              <a:rPr lang="en-US" sz="7248" spc="-282">
                <a:solidFill>
                  <a:srgbClr val="000000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3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10839" y="2553589"/>
            <a:ext cx="10415960" cy="1962709"/>
            <a:chOff x="0" y="0"/>
            <a:chExt cx="2743298" cy="51692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43298" cy="516927"/>
            </a:xfrm>
            <a:custGeom>
              <a:avLst/>
              <a:gdLst/>
              <a:ahLst/>
              <a:cxnLst/>
              <a:rect l="l" t="t" r="r" b="b"/>
              <a:pathLst>
                <a:path w="2743298" h="516927">
                  <a:moveTo>
                    <a:pt x="74327" y="0"/>
                  </a:moveTo>
                  <a:lnTo>
                    <a:pt x="2668971" y="0"/>
                  </a:lnTo>
                  <a:cubicBezTo>
                    <a:pt x="2688683" y="0"/>
                    <a:pt x="2707589" y="7831"/>
                    <a:pt x="2721528" y="21770"/>
                  </a:cubicBezTo>
                  <a:cubicBezTo>
                    <a:pt x="2735467" y="35709"/>
                    <a:pt x="2743298" y="54615"/>
                    <a:pt x="2743298" y="74327"/>
                  </a:cubicBezTo>
                  <a:lnTo>
                    <a:pt x="2743298" y="442600"/>
                  </a:lnTo>
                  <a:cubicBezTo>
                    <a:pt x="2743298" y="483650"/>
                    <a:pt x="2710020" y="516927"/>
                    <a:pt x="2668971" y="516927"/>
                  </a:cubicBezTo>
                  <a:lnTo>
                    <a:pt x="74327" y="516927"/>
                  </a:lnTo>
                  <a:cubicBezTo>
                    <a:pt x="54615" y="516927"/>
                    <a:pt x="35709" y="509097"/>
                    <a:pt x="21770" y="495157"/>
                  </a:cubicBezTo>
                  <a:cubicBezTo>
                    <a:pt x="7831" y="481218"/>
                    <a:pt x="0" y="462313"/>
                    <a:pt x="0" y="442600"/>
                  </a:cubicBezTo>
                  <a:lnTo>
                    <a:pt x="0" y="74327"/>
                  </a:lnTo>
                  <a:cubicBezTo>
                    <a:pt x="0" y="54615"/>
                    <a:pt x="7831" y="35709"/>
                    <a:pt x="21770" y="21770"/>
                  </a:cubicBezTo>
                  <a:cubicBezTo>
                    <a:pt x="35709" y="7831"/>
                    <a:pt x="54615" y="0"/>
                    <a:pt x="74327" y="0"/>
                  </a:cubicBez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14300"/>
              <a:ext cx="2743298" cy="631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961972" y="2540056"/>
            <a:ext cx="8115300" cy="1792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Distinguish between types of learner engagement</a:t>
            </a:r>
          </a:p>
        </p:txBody>
      </p:sp>
      <p:sp>
        <p:nvSpPr>
          <p:cNvPr id="21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306" y="2171700"/>
            <a:ext cx="1831662" cy="1813526"/>
          </a:xfrm>
          <a:custGeom>
            <a:avLst/>
            <a:gdLst/>
            <a:ahLst/>
            <a:cxnLst/>
            <a:rect l="l" t="t" r="r" b="b"/>
            <a:pathLst>
              <a:path w="1831662" h="1813526">
                <a:moveTo>
                  <a:pt x="0" y="0"/>
                </a:moveTo>
                <a:lnTo>
                  <a:pt x="1831662" y="0"/>
                </a:lnTo>
                <a:lnTo>
                  <a:pt x="1831662" y="1813526"/>
                </a:lnTo>
                <a:lnTo>
                  <a:pt x="0" y="1813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258503" y="2429180"/>
            <a:ext cx="610845" cy="138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8"/>
              </a:lnSpc>
              <a:spcBef>
                <a:spcPct val="0"/>
              </a:spcBef>
            </a:pPr>
            <a:r>
              <a:rPr lang="en-US" sz="7248" spc="-282">
                <a:solidFill>
                  <a:srgbClr val="000000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80689" y="777655"/>
            <a:ext cx="11301259" cy="5009737"/>
          </a:xfrm>
          <a:custGeom>
            <a:avLst/>
            <a:gdLst/>
            <a:ahLst/>
            <a:cxnLst/>
            <a:rect l="l" t="t" r="r" b="b"/>
            <a:pathLst>
              <a:path w="11301259" h="5009737">
                <a:moveTo>
                  <a:pt x="0" y="0"/>
                </a:moveTo>
                <a:lnTo>
                  <a:pt x="11301259" y="0"/>
                </a:lnTo>
                <a:lnTo>
                  <a:pt x="11301259" y="5009738"/>
                </a:lnTo>
                <a:lnTo>
                  <a:pt x="0" y="5009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68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311717" y="3597540"/>
            <a:ext cx="3678208" cy="3641790"/>
          </a:xfrm>
          <a:custGeom>
            <a:avLst/>
            <a:gdLst/>
            <a:ahLst/>
            <a:cxnLst/>
            <a:rect l="l" t="t" r="r" b="b"/>
            <a:pathLst>
              <a:path w="3678208" h="3641790">
                <a:moveTo>
                  <a:pt x="0" y="0"/>
                </a:moveTo>
                <a:lnTo>
                  <a:pt x="3678207" y="0"/>
                </a:lnTo>
                <a:lnTo>
                  <a:pt x="3678207" y="3641790"/>
                </a:lnTo>
                <a:lnTo>
                  <a:pt x="0" y="36417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930021" y="5921155"/>
            <a:ext cx="11251928" cy="4365845"/>
            <a:chOff x="0" y="0"/>
            <a:chExt cx="913835" cy="3545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3835" cy="354576"/>
            </a:xfrm>
            <a:custGeom>
              <a:avLst/>
              <a:gdLst/>
              <a:ahLst/>
              <a:cxnLst/>
              <a:rect l="l" t="t" r="r" b="b"/>
              <a:pathLst>
                <a:path w="913835" h="354576">
                  <a:moveTo>
                    <a:pt x="0" y="0"/>
                  </a:moveTo>
                  <a:lnTo>
                    <a:pt x="913835" y="0"/>
                  </a:lnTo>
                  <a:lnTo>
                    <a:pt x="913835" y="354576"/>
                  </a:lnTo>
                  <a:lnTo>
                    <a:pt x="0" y="354576"/>
                  </a:lnTo>
                  <a:close/>
                </a:path>
              </a:pathLst>
            </a:custGeom>
            <a:blipFill>
              <a:blip r:embed="rId5"/>
              <a:stretch>
                <a:fillRect l="-43143" t="-41976" b="-1213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24017" y="777655"/>
            <a:ext cx="6665126" cy="4365845"/>
          </a:xfrm>
          <a:custGeom>
            <a:avLst/>
            <a:gdLst/>
            <a:ahLst/>
            <a:cxnLst/>
            <a:rect l="l" t="t" r="r" b="b"/>
            <a:pathLst>
              <a:path w="6665126" h="4365845">
                <a:moveTo>
                  <a:pt x="0" y="0"/>
                </a:moveTo>
                <a:lnTo>
                  <a:pt x="6665126" y="0"/>
                </a:lnTo>
                <a:lnTo>
                  <a:pt x="6665126" y="4365845"/>
                </a:lnTo>
                <a:lnTo>
                  <a:pt x="0" y="4365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31" r="-9369" b="-1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58966" y="6073813"/>
            <a:ext cx="6582870" cy="189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54"/>
              </a:lnSpc>
            </a:pPr>
            <a:r>
              <a:rPr lang="en-US" sz="16567" b="1" spc="-513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ABOUT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8966" y="7752104"/>
            <a:ext cx="6582870" cy="189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54"/>
              </a:lnSpc>
            </a:pPr>
            <a:r>
              <a:rPr lang="en-US" sz="16567" b="1" spc="-513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ME</a:t>
            </a:r>
          </a:p>
        </p:txBody>
      </p:sp>
      <p:sp>
        <p:nvSpPr>
          <p:cNvPr id="9" name="Freeform 9"/>
          <p:cNvSpPr/>
          <p:nvPr/>
        </p:nvSpPr>
        <p:spPr>
          <a:xfrm>
            <a:off x="3750401" y="7579580"/>
            <a:ext cx="2222413" cy="2222413"/>
          </a:xfrm>
          <a:custGeom>
            <a:avLst/>
            <a:gdLst/>
            <a:ahLst/>
            <a:cxnLst/>
            <a:rect l="l" t="t" r="r" b="b"/>
            <a:pathLst>
              <a:path w="2222413" h="2222413">
                <a:moveTo>
                  <a:pt x="0" y="0"/>
                </a:moveTo>
                <a:lnTo>
                  <a:pt x="2222413" y="0"/>
                </a:lnTo>
                <a:lnTo>
                  <a:pt x="2222413" y="2222413"/>
                </a:lnTo>
                <a:lnTo>
                  <a:pt x="0" y="22224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56357"/>
            <a:ext cx="13814278" cy="7315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8"/>
              </a:lnSpc>
            </a:pPr>
            <a:r>
              <a:rPr lang="en-US" sz="14668" b="1" spc="-454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WHAT IS SOMETHING YOU COULD TALK ABOUT FOR HOURS?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4409" y="3890080"/>
            <a:ext cx="16374669" cy="551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97726" lvl="1" indent="-1248863" algn="l">
              <a:lnSpc>
                <a:spcPts val="8445"/>
              </a:lnSpc>
              <a:buFont typeface="Arial"/>
              <a:buChar char="•"/>
            </a:pPr>
            <a:r>
              <a:rPr lang="en-US" sz="11568" spc="-358">
                <a:solidFill>
                  <a:srgbClr val="000000"/>
                </a:solidFill>
                <a:latin typeface="Decalotype"/>
                <a:ea typeface="Decalotype"/>
                <a:cs typeface="Decalotype"/>
                <a:sym typeface="Decalotype"/>
              </a:rPr>
              <a:t>PERSONAL CONNECTION</a:t>
            </a:r>
          </a:p>
          <a:p>
            <a:pPr algn="l">
              <a:lnSpc>
                <a:spcPts val="8445"/>
              </a:lnSpc>
            </a:pPr>
            <a:endParaRPr lang="en-US" sz="11568" spc="-358">
              <a:solidFill>
                <a:srgbClr val="000000"/>
              </a:solidFill>
              <a:latin typeface="Decalotype"/>
              <a:ea typeface="Decalotype"/>
              <a:cs typeface="Decalotype"/>
              <a:sym typeface="Decalotype"/>
            </a:endParaRPr>
          </a:p>
          <a:p>
            <a:pPr marL="2497726" lvl="1" indent="-1248863" algn="l">
              <a:lnSpc>
                <a:spcPts val="8445"/>
              </a:lnSpc>
              <a:buFont typeface="Arial"/>
              <a:buChar char="•"/>
            </a:pPr>
            <a:r>
              <a:rPr lang="en-US" sz="11568" spc="-358">
                <a:solidFill>
                  <a:srgbClr val="000000"/>
                </a:solidFill>
                <a:latin typeface="Decalotype"/>
                <a:ea typeface="Decalotype"/>
                <a:cs typeface="Decalotype"/>
                <a:sym typeface="Decalotype"/>
              </a:rPr>
              <a:t>LOW STAKES</a:t>
            </a:r>
          </a:p>
          <a:p>
            <a:pPr algn="l">
              <a:lnSpc>
                <a:spcPts val="8445"/>
              </a:lnSpc>
            </a:pPr>
            <a:endParaRPr lang="en-US" sz="11568" spc="-358">
              <a:solidFill>
                <a:srgbClr val="000000"/>
              </a:solidFill>
              <a:latin typeface="Decalotype"/>
              <a:ea typeface="Decalotype"/>
              <a:cs typeface="Decalotype"/>
              <a:sym typeface="Decalotype"/>
            </a:endParaRPr>
          </a:p>
          <a:p>
            <a:pPr marL="2497726" lvl="1" indent="-1248863" algn="l">
              <a:lnSpc>
                <a:spcPts val="8445"/>
              </a:lnSpc>
              <a:buFont typeface="Arial"/>
              <a:buChar char="•"/>
            </a:pPr>
            <a:r>
              <a:rPr lang="en-US" sz="11568" spc="-358">
                <a:solidFill>
                  <a:srgbClr val="000000"/>
                </a:solidFill>
                <a:latin typeface="Decalotype"/>
                <a:ea typeface="Decalotype"/>
                <a:cs typeface="Decalotype"/>
                <a:sym typeface="Decalotype"/>
              </a:rPr>
              <a:t>LISTENER EXPERTISE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856357"/>
            <a:ext cx="15647458" cy="191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8"/>
              </a:lnSpc>
            </a:pPr>
            <a:r>
              <a:rPr lang="en-US" sz="14668" b="1" spc="-454">
                <a:solidFill>
                  <a:srgbClr val="73000A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SEE WHAT I DID THERE?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71575" y="459680"/>
            <a:ext cx="2220609" cy="2391180"/>
          </a:xfrm>
          <a:custGeom>
            <a:avLst/>
            <a:gdLst/>
            <a:ahLst/>
            <a:cxnLst/>
            <a:rect l="l" t="t" r="r" b="b"/>
            <a:pathLst>
              <a:path w="2220609" h="2391180">
                <a:moveTo>
                  <a:pt x="0" y="0"/>
                </a:moveTo>
                <a:lnTo>
                  <a:pt x="2220608" y="0"/>
                </a:lnTo>
                <a:lnTo>
                  <a:pt x="2220608" y="2391179"/>
                </a:lnTo>
                <a:lnTo>
                  <a:pt x="0" y="23911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41207" y="1441163"/>
            <a:ext cx="8164111" cy="7817137"/>
          </a:xfrm>
          <a:custGeom>
            <a:avLst/>
            <a:gdLst/>
            <a:ahLst/>
            <a:cxnLst/>
            <a:rect l="l" t="t" r="r" b="b"/>
            <a:pathLst>
              <a:path w="8164111" h="7817137">
                <a:moveTo>
                  <a:pt x="0" y="0"/>
                </a:moveTo>
                <a:lnTo>
                  <a:pt x="8164111" y="0"/>
                </a:lnTo>
                <a:lnTo>
                  <a:pt x="8164111" y="7817137"/>
                </a:lnTo>
                <a:lnTo>
                  <a:pt x="0" y="7817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64323" y="1115161"/>
            <a:ext cx="9060622" cy="301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6"/>
              </a:lnSpc>
            </a:pPr>
            <a:r>
              <a:rPr lang="en-US" sz="9470" b="1" spc="-293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WHAT IS ACTIVE LEARNER ENGAGEMENT?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914940" y="6651737"/>
            <a:ext cx="8164111" cy="149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1"/>
              </a:lnSpc>
            </a:pPr>
            <a:r>
              <a:rPr lang="en-US" sz="5399" b="1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Learner-</a:t>
            </a:r>
          </a:p>
          <a:p>
            <a:pPr algn="ctr">
              <a:lnSpc>
                <a:spcPts val="5831"/>
              </a:lnSpc>
            </a:pPr>
            <a:r>
              <a:rPr lang="en-US" sz="5399" b="1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94634" y="6651737"/>
            <a:ext cx="8164111" cy="149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1"/>
              </a:lnSpc>
            </a:pPr>
            <a:r>
              <a:rPr lang="en-US" sz="5399" b="1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Learner-</a:t>
            </a:r>
          </a:p>
          <a:p>
            <a:pPr algn="ctr">
              <a:lnSpc>
                <a:spcPts val="5831"/>
              </a:lnSpc>
            </a:pPr>
            <a:r>
              <a:rPr lang="en-US" sz="5399" b="1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Educator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41207" y="2200418"/>
            <a:ext cx="8164111" cy="149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1"/>
              </a:lnSpc>
            </a:pPr>
            <a:r>
              <a:rPr lang="en-US" sz="5399" b="1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Learner-</a:t>
            </a:r>
          </a:p>
          <a:p>
            <a:pPr algn="ctr">
              <a:lnSpc>
                <a:spcPts val="5831"/>
              </a:lnSpc>
            </a:pPr>
            <a:r>
              <a:rPr lang="en-US" sz="5399" b="1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Content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6628" y="9715500"/>
            <a:ext cx="15708064" cy="372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8"/>
              </a:lnSpc>
              <a:spcBef>
                <a:spcPct val="0"/>
              </a:spcBef>
            </a:pPr>
            <a:r>
              <a:rPr lang="en-US" sz="258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Chickering, A. W., &amp; Gamson, Z. F. (1987). Seven Principles for Good Practice in Undergraduate Education.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753" y="0"/>
            <a:ext cx="3715390" cy="3715390"/>
          </a:xfrm>
          <a:custGeom>
            <a:avLst/>
            <a:gdLst/>
            <a:ahLst/>
            <a:cxnLst/>
            <a:rect l="l" t="t" r="r" b="b"/>
            <a:pathLst>
              <a:path w="3715390" h="3715390">
                <a:moveTo>
                  <a:pt x="0" y="0"/>
                </a:moveTo>
                <a:lnTo>
                  <a:pt x="3715391" y="0"/>
                </a:lnTo>
                <a:lnTo>
                  <a:pt x="3715391" y="3715390"/>
                </a:lnTo>
                <a:lnTo>
                  <a:pt x="0" y="3715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89653" y="858575"/>
            <a:ext cx="16908693" cy="192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6"/>
              </a:lnSpc>
            </a:pPr>
            <a:r>
              <a:rPr lang="en-US" sz="8970" b="1" spc="-278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TIP: PLAN ACTIVE BREAKS </a:t>
            </a:r>
          </a:p>
          <a:p>
            <a:pPr algn="ctr">
              <a:lnSpc>
                <a:spcPts val="7176"/>
              </a:lnSpc>
            </a:pPr>
            <a:r>
              <a:rPr lang="en-US" sz="8970" b="1" spc="-278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DURING CLASS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490463" y="3294168"/>
            <a:ext cx="6124050" cy="4814532"/>
            <a:chOff x="0" y="0"/>
            <a:chExt cx="477885" cy="3756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7885" cy="375698"/>
            </a:xfrm>
            <a:custGeom>
              <a:avLst/>
              <a:gdLst/>
              <a:ahLst/>
              <a:cxnLst/>
              <a:rect l="l" t="t" r="r" b="b"/>
              <a:pathLst>
                <a:path w="477885" h="375698">
                  <a:moveTo>
                    <a:pt x="48039" y="0"/>
                  </a:moveTo>
                  <a:lnTo>
                    <a:pt x="429846" y="0"/>
                  </a:lnTo>
                  <a:cubicBezTo>
                    <a:pt x="442587" y="0"/>
                    <a:pt x="454805" y="5061"/>
                    <a:pt x="463814" y="14070"/>
                  </a:cubicBezTo>
                  <a:cubicBezTo>
                    <a:pt x="472824" y="23079"/>
                    <a:pt x="477885" y="35298"/>
                    <a:pt x="477885" y="48039"/>
                  </a:cubicBezTo>
                  <a:lnTo>
                    <a:pt x="477885" y="327659"/>
                  </a:lnTo>
                  <a:cubicBezTo>
                    <a:pt x="477885" y="340399"/>
                    <a:pt x="472824" y="352618"/>
                    <a:pt x="463814" y="361627"/>
                  </a:cubicBezTo>
                  <a:cubicBezTo>
                    <a:pt x="454805" y="370636"/>
                    <a:pt x="442587" y="375698"/>
                    <a:pt x="429846" y="375698"/>
                  </a:cubicBezTo>
                  <a:lnTo>
                    <a:pt x="48039" y="375698"/>
                  </a:lnTo>
                  <a:cubicBezTo>
                    <a:pt x="35298" y="375698"/>
                    <a:pt x="23079" y="370636"/>
                    <a:pt x="14070" y="361627"/>
                  </a:cubicBezTo>
                  <a:cubicBezTo>
                    <a:pt x="5061" y="352618"/>
                    <a:pt x="0" y="340399"/>
                    <a:pt x="0" y="327659"/>
                  </a:cubicBezTo>
                  <a:lnTo>
                    <a:pt x="0" y="48039"/>
                  </a:lnTo>
                  <a:cubicBezTo>
                    <a:pt x="0" y="35298"/>
                    <a:pt x="5061" y="23079"/>
                    <a:pt x="14070" y="14070"/>
                  </a:cubicBezTo>
                  <a:cubicBezTo>
                    <a:pt x="23079" y="5061"/>
                    <a:pt x="35298" y="0"/>
                    <a:pt x="48039" y="0"/>
                  </a:cubicBez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477885" cy="489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229247" y="5120686"/>
            <a:ext cx="4646482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Case Studies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Discussion Questions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One-Minute Papers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Polls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673486" y="3294168"/>
            <a:ext cx="6124050" cy="4814532"/>
            <a:chOff x="0" y="0"/>
            <a:chExt cx="477885" cy="3756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7885" cy="375698"/>
            </a:xfrm>
            <a:custGeom>
              <a:avLst/>
              <a:gdLst/>
              <a:ahLst/>
              <a:cxnLst/>
              <a:rect l="l" t="t" r="r" b="b"/>
              <a:pathLst>
                <a:path w="477885" h="375698">
                  <a:moveTo>
                    <a:pt x="48039" y="0"/>
                  </a:moveTo>
                  <a:lnTo>
                    <a:pt x="429846" y="0"/>
                  </a:lnTo>
                  <a:cubicBezTo>
                    <a:pt x="442587" y="0"/>
                    <a:pt x="454805" y="5061"/>
                    <a:pt x="463814" y="14070"/>
                  </a:cubicBezTo>
                  <a:cubicBezTo>
                    <a:pt x="472824" y="23079"/>
                    <a:pt x="477885" y="35298"/>
                    <a:pt x="477885" y="48039"/>
                  </a:cubicBezTo>
                  <a:lnTo>
                    <a:pt x="477885" y="327659"/>
                  </a:lnTo>
                  <a:cubicBezTo>
                    <a:pt x="477885" y="340399"/>
                    <a:pt x="472824" y="352618"/>
                    <a:pt x="463814" y="361627"/>
                  </a:cubicBezTo>
                  <a:cubicBezTo>
                    <a:pt x="454805" y="370636"/>
                    <a:pt x="442587" y="375698"/>
                    <a:pt x="429846" y="375698"/>
                  </a:cubicBezTo>
                  <a:lnTo>
                    <a:pt x="48039" y="375698"/>
                  </a:lnTo>
                  <a:cubicBezTo>
                    <a:pt x="35298" y="375698"/>
                    <a:pt x="23079" y="370636"/>
                    <a:pt x="14070" y="361627"/>
                  </a:cubicBezTo>
                  <a:cubicBezTo>
                    <a:pt x="5061" y="352618"/>
                    <a:pt x="0" y="340399"/>
                    <a:pt x="0" y="327659"/>
                  </a:cubicBezTo>
                  <a:lnTo>
                    <a:pt x="0" y="48039"/>
                  </a:lnTo>
                  <a:cubicBezTo>
                    <a:pt x="0" y="35298"/>
                    <a:pt x="5061" y="23079"/>
                    <a:pt x="14070" y="14070"/>
                  </a:cubicBezTo>
                  <a:cubicBezTo>
                    <a:pt x="23079" y="5061"/>
                    <a:pt x="35298" y="0"/>
                    <a:pt x="48039" y="0"/>
                  </a:cubicBez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477885" cy="489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412271" y="5120686"/>
            <a:ext cx="4851829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Think-Pair-Share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Projects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Peer Review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Debates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797537" y="8471081"/>
            <a:ext cx="3631838" cy="1815919"/>
          </a:xfrm>
          <a:custGeom>
            <a:avLst/>
            <a:gdLst/>
            <a:ahLst/>
            <a:cxnLst/>
            <a:rect l="l" t="t" r="r" b="b"/>
            <a:pathLst>
              <a:path w="3631838" h="1815919">
                <a:moveTo>
                  <a:pt x="0" y="0"/>
                </a:moveTo>
                <a:lnTo>
                  <a:pt x="3631838" y="0"/>
                </a:lnTo>
                <a:lnTo>
                  <a:pt x="3631838" y="1815919"/>
                </a:lnTo>
                <a:lnTo>
                  <a:pt x="0" y="181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470433" y="4019182"/>
            <a:ext cx="8164111" cy="91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1"/>
              </a:lnSpc>
            </a:pPr>
            <a:r>
              <a:rPr lang="en-US" sz="6399" b="1">
                <a:solidFill>
                  <a:srgbClr val="73000A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Learner-Content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53456" y="4019182"/>
            <a:ext cx="8164111" cy="91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1"/>
              </a:lnSpc>
            </a:pPr>
            <a:r>
              <a:rPr lang="en-US" sz="6399" b="1">
                <a:solidFill>
                  <a:srgbClr val="73000A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Learner-Learner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CDC44C9D-6C0B-BE92-13CE-04BBB92B19D9}"/>
              </a:ext>
            </a:extLst>
          </p:cNvPr>
          <p:cNvSpPr/>
          <p:nvPr/>
        </p:nvSpPr>
        <p:spPr>
          <a:xfrm>
            <a:off x="9948931" y="3939385"/>
            <a:ext cx="2025718" cy="20951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307187" y="7280304"/>
            <a:ext cx="3501950" cy="2164842"/>
          </a:xfrm>
          <a:custGeom>
            <a:avLst/>
            <a:gdLst/>
            <a:ahLst/>
            <a:cxnLst/>
            <a:rect l="l" t="t" r="r" b="b"/>
            <a:pathLst>
              <a:path w="3501950" h="2164842">
                <a:moveTo>
                  <a:pt x="0" y="0"/>
                </a:moveTo>
                <a:lnTo>
                  <a:pt x="3501951" y="0"/>
                </a:lnTo>
                <a:lnTo>
                  <a:pt x="3501951" y="2164842"/>
                </a:lnTo>
                <a:lnTo>
                  <a:pt x="0" y="2164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3113672" y="278374"/>
            <a:ext cx="1511993" cy="1500653"/>
          </a:xfrm>
          <a:custGeom>
            <a:avLst/>
            <a:gdLst/>
            <a:ahLst/>
            <a:cxnLst/>
            <a:rect l="l" t="t" r="r" b="b"/>
            <a:pathLst>
              <a:path w="1511993" h="1500653">
                <a:moveTo>
                  <a:pt x="0" y="0"/>
                </a:moveTo>
                <a:lnTo>
                  <a:pt x="1511993" y="0"/>
                </a:lnTo>
                <a:lnTo>
                  <a:pt x="1511993" y="1500652"/>
                </a:lnTo>
                <a:lnTo>
                  <a:pt x="0" y="1500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60514" y="7735172"/>
            <a:ext cx="395296" cy="383931"/>
          </a:xfrm>
          <a:custGeom>
            <a:avLst/>
            <a:gdLst/>
            <a:ahLst/>
            <a:cxnLst/>
            <a:rect l="l" t="t" r="r" b="b"/>
            <a:pathLst>
              <a:path w="395296" h="383931">
                <a:moveTo>
                  <a:pt x="0" y="0"/>
                </a:moveTo>
                <a:lnTo>
                  <a:pt x="395296" y="0"/>
                </a:lnTo>
                <a:lnTo>
                  <a:pt x="395296" y="383931"/>
                </a:lnTo>
                <a:lnTo>
                  <a:pt x="0" y="383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82425" y="4255627"/>
            <a:ext cx="1140298" cy="1107515"/>
          </a:xfrm>
          <a:custGeom>
            <a:avLst/>
            <a:gdLst/>
            <a:ahLst/>
            <a:cxnLst/>
            <a:rect l="l" t="t" r="r" b="b"/>
            <a:pathLst>
              <a:path w="1140298" h="1107515">
                <a:moveTo>
                  <a:pt x="0" y="0"/>
                </a:moveTo>
                <a:lnTo>
                  <a:pt x="1140298" y="0"/>
                </a:lnTo>
                <a:lnTo>
                  <a:pt x="1140298" y="1107515"/>
                </a:lnTo>
                <a:lnTo>
                  <a:pt x="0" y="1107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58524" y="7280304"/>
            <a:ext cx="3501950" cy="2164842"/>
          </a:xfrm>
          <a:custGeom>
            <a:avLst/>
            <a:gdLst/>
            <a:ahLst/>
            <a:cxnLst/>
            <a:rect l="l" t="t" r="r" b="b"/>
            <a:pathLst>
              <a:path w="3501950" h="2164842">
                <a:moveTo>
                  <a:pt x="0" y="0"/>
                </a:moveTo>
                <a:lnTo>
                  <a:pt x="3501950" y="0"/>
                </a:lnTo>
                <a:lnTo>
                  <a:pt x="3501950" y="2164842"/>
                </a:lnTo>
                <a:lnTo>
                  <a:pt x="0" y="2164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26040" y="7714329"/>
            <a:ext cx="411577" cy="399744"/>
          </a:xfrm>
          <a:custGeom>
            <a:avLst/>
            <a:gdLst/>
            <a:ahLst/>
            <a:cxnLst/>
            <a:rect l="l" t="t" r="r" b="b"/>
            <a:pathLst>
              <a:path w="411577" h="399744">
                <a:moveTo>
                  <a:pt x="0" y="0"/>
                </a:moveTo>
                <a:lnTo>
                  <a:pt x="411577" y="0"/>
                </a:lnTo>
                <a:lnTo>
                  <a:pt x="411577" y="399744"/>
                </a:lnTo>
                <a:lnTo>
                  <a:pt x="0" y="399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416421" y="7280304"/>
            <a:ext cx="3501950" cy="2164842"/>
          </a:xfrm>
          <a:custGeom>
            <a:avLst/>
            <a:gdLst/>
            <a:ahLst/>
            <a:cxnLst/>
            <a:rect l="l" t="t" r="r" b="b"/>
            <a:pathLst>
              <a:path w="3501950" h="2164842">
                <a:moveTo>
                  <a:pt x="0" y="0"/>
                </a:moveTo>
                <a:lnTo>
                  <a:pt x="3501950" y="0"/>
                </a:lnTo>
                <a:lnTo>
                  <a:pt x="3501950" y="2164842"/>
                </a:lnTo>
                <a:lnTo>
                  <a:pt x="0" y="2164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961790" y="7727196"/>
            <a:ext cx="403334" cy="391739"/>
          </a:xfrm>
          <a:custGeom>
            <a:avLst/>
            <a:gdLst/>
            <a:ahLst/>
            <a:cxnLst/>
            <a:rect l="l" t="t" r="r" b="b"/>
            <a:pathLst>
              <a:path w="403334" h="391739">
                <a:moveTo>
                  <a:pt x="0" y="0"/>
                </a:moveTo>
                <a:lnTo>
                  <a:pt x="403334" y="0"/>
                </a:lnTo>
                <a:lnTo>
                  <a:pt x="403334" y="391738"/>
                </a:lnTo>
                <a:lnTo>
                  <a:pt x="0" y="391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0121" y="7498542"/>
            <a:ext cx="552154" cy="1072143"/>
          </a:xfrm>
          <a:custGeom>
            <a:avLst/>
            <a:gdLst/>
            <a:ahLst/>
            <a:cxnLst/>
            <a:rect l="l" t="t" r="r" b="b"/>
            <a:pathLst>
              <a:path w="552154" h="1072143">
                <a:moveTo>
                  <a:pt x="0" y="0"/>
                </a:moveTo>
                <a:lnTo>
                  <a:pt x="552154" y="0"/>
                </a:lnTo>
                <a:lnTo>
                  <a:pt x="552154" y="1072143"/>
                </a:lnTo>
                <a:lnTo>
                  <a:pt x="0" y="1072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810400" y="7877629"/>
            <a:ext cx="363983" cy="353519"/>
          </a:xfrm>
          <a:custGeom>
            <a:avLst/>
            <a:gdLst/>
            <a:ahLst/>
            <a:cxnLst/>
            <a:rect l="l" t="t" r="r" b="b"/>
            <a:pathLst>
              <a:path w="363983" h="353519">
                <a:moveTo>
                  <a:pt x="0" y="0"/>
                </a:moveTo>
                <a:lnTo>
                  <a:pt x="363983" y="0"/>
                </a:lnTo>
                <a:lnTo>
                  <a:pt x="363983" y="353519"/>
                </a:lnTo>
                <a:lnTo>
                  <a:pt x="0" y="353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57355" y="7921578"/>
            <a:ext cx="363983" cy="353519"/>
          </a:xfrm>
          <a:custGeom>
            <a:avLst/>
            <a:gdLst/>
            <a:ahLst/>
            <a:cxnLst/>
            <a:rect l="l" t="t" r="r" b="b"/>
            <a:pathLst>
              <a:path w="363983" h="353519">
                <a:moveTo>
                  <a:pt x="0" y="0"/>
                </a:moveTo>
                <a:lnTo>
                  <a:pt x="363983" y="0"/>
                </a:lnTo>
                <a:lnTo>
                  <a:pt x="363983" y="353519"/>
                </a:lnTo>
                <a:lnTo>
                  <a:pt x="0" y="353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707088" y="7537480"/>
            <a:ext cx="552154" cy="1072143"/>
          </a:xfrm>
          <a:custGeom>
            <a:avLst/>
            <a:gdLst/>
            <a:ahLst/>
            <a:cxnLst/>
            <a:rect l="l" t="t" r="r" b="b"/>
            <a:pathLst>
              <a:path w="552154" h="1072143">
                <a:moveTo>
                  <a:pt x="0" y="0"/>
                </a:moveTo>
                <a:lnTo>
                  <a:pt x="552154" y="0"/>
                </a:lnTo>
                <a:lnTo>
                  <a:pt x="552154" y="1072143"/>
                </a:lnTo>
                <a:lnTo>
                  <a:pt x="0" y="1072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544992" y="7947556"/>
            <a:ext cx="491893" cy="343095"/>
          </a:xfrm>
          <a:custGeom>
            <a:avLst/>
            <a:gdLst/>
            <a:ahLst/>
            <a:cxnLst/>
            <a:rect l="l" t="t" r="r" b="b"/>
            <a:pathLst>
              <a:path w="491893" h="343095">
                <a:moveTo>
                  <a:pt x="0" y="0"/>
                </a:moveTo>
                <a:lnTo>
                  <a:pt x="491893" y="0"/>
                </a:lnTo>
                <a:lnTo>
                  <a:pt x="491893" y="343095"/>
                </a:lnTo>
                <a:lnTo>
                  <a:pt x="0" y="3430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81980" y="7144232"/>
            <a:ext cx="1665138" cy="1665138"/>
          </a:xfrm>
          <a:custGeom>
            <a:avLst/>
            <a:gdLst/>
            <a:ahLst/>
            <a:cxnLst/>
            <a:rect l="l" t="t" r="r" b="b"/>
            <a:pathLst>
              <a:path w="1665138" h="1665138">
                <a:moveTo>
                  <a:pt x="0" y="0"/>
                </a:moveTo>
                <a:lnTo>
                  <a:pt x="1665138" y="0"/>
                </a:lnTo>
                <a:lnTo>
                  <a:pt x="1665138" y="1665138"/>
                </a:lnTo>
                <a:lnTo>
                  <a:pt x="0" y="16651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854370" flipH="1">
            <a:off x="12682041" y="3271836"/>
            <a:ext cx="1274403" cy="1427902"/>
          </a:xfrm>
          <a:custGeom>
            <a:avLst/>
            <a:gdLst/>
            <a:ahLst/>
            <a:cxnLst/>
            <a:rect l="l" t="t" r="r" b="b"/>
            <a:pathLst>
              <a:path w="1274403" h="1427902">
                <a:moveTo>
                  <a:pt x="1274403" y="0"/>
                </a:moveTo>
                <a:lnTo>
                  <a:pt x="0" y="0"/>
                </a:lnTo>
                <a:lnTo>
                  <a:pt x="0" y="1427902"/>
                </a:lnTo>
                <a:lnTo>
                  <a:pt x="1274403" y="1427902"/>
                </a:lnTo>
                <a:lnTo>
                  <a:pt x="127440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89653" y="858575"/>
            <a:ext cx="16908693" cy="1017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6"/>
              </a:lnSpc>
            </a:pPr>
            <a:r>
              <a:rPr lang="en-US" sz="8970" b="1" spc="-278">
                <a:solidFill>
                  <a:srgbClr val="000000"/>
                </a:solidFill>
                <a:latin typeface="Decalotype Bold"/>
                <a:ea typeface="Decalotype Bold"/>
                <a:cs typeface="Decalotype Bold"/>
                <a:sym typeface="Decalotype Bold"/>
              </a:rPr>
              <a:t>“CHUNK AND CHEW”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40671" y="2003275"/>
            <a:ext cx="12606659" cy="1325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erlingske Sans 1 Light"/>
                <a:ea typeface="Berlingske Sans 1 Light"/>
                <a:cs typeface="Berlingske Sans 1 Light"/>
                <a:sym typeface="Berlingske Sans 1 Light"/>
              </a:rPr>
              <a:t>(Costa, 1981 and Long, Swain &amp; Cummins, 1996) reinforces the importance of allowing at least two minutes of learner processing time with every ten minutes of explanation.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208335" y="8855140"/>
            <a:ext cx="1812429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Minutes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9984" y="8791295"/>
            <a:ext cx="1812429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Intro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1389" y="6235984"/>
            <a:ext cx="223521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1"/>
              </a:lnSpc>
              <a:spcBef>
                <a:spcPct val="0"/>
              </a:spcBef>
            </a:pPr>
            <a:r>
              <a:rPr lang="en-US" sz="5399" b="1" dirty="0">
                <a:solidFill>
                  <a:srgbClr val="000000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Example: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20910" y="8400920"/>
            <a:ext cx="1848753" cy="855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Lecture 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+ Question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33088" y="8425696"/>
            <a:ext cx="1202680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Example 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+ Poll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34918" y="8481423"/>
            <a:ext cx="1857077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Explanation +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Minute Paper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319243" y="8648770"/>
            <a:ext cx="1327845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Group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Reflection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057355" y="4571468"/>
            <a:ext cx="2979464" cy="126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Make sure to actually give them 2 whole minutes (or more)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5317058-EEFF-BA32-6FA2-F3089B0C58DF}"/>
              </a:ext>
            </a:extLst>
          </p:cNvPr>
          <p:cNvSpPr/>
          <p:nvPr/>
        </p:nvSpPr>
        <p:spPr>
          <a:xfrm>
            <a:off x="5755262" y="3910715"/>
            <a:ext cx="2025718" cy="20951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EBAFAF-3158-75B7-7E14-9D5C36239294}"/>
              </a:ext>
            </a:extLst>
          </p:cNvPr>
          <p:cNvSpPr txBox="1"/>
          <p:nvPr/>
        </p:nvSpPr>
        <p:spPr>
          <a:xfrm>
            <a:off x="5935897" y="4140822"/>
            <a:ext cx="18268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halkboard SE" panose="03050602040202020205" pitchFamily="66" charset="77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0C1784-A050-12A3-AD47-56E3533A3D25}"/>
              </a:ext>
            </a:extLst>
          </p:cNvPr>
          <p:cNvSpPr txBox="1"/>
          <p:nvPr/>
        </p:nvSpPr>
        <p:spPr>
          <a:xfrm>
            <a:off x="2590800" y="7376636"/>
            <a:ext cx="1468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latin typeface="Chalkboard SE" panose="03050602040202020205" pitchFamily="66" charset="77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A55006-91B5-AFDB-16CA-F6E87109F941}"/>
              </a:ext>
            </a:extLst>
          </p:cNvPr>
          <p:cNvSpPr txBox="1"/>
          <p:nvPr/>
        </p:nvSpPr>
        <p:spPr>
          <a:xfrm>
            <a:off x="10525237" y="4140822"/>
            <a:ext cx="11402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halkboard SE" panose="03050602040202020205" pitchFamily="66" charset="77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12D7EE-1015-E74B-A089-D4741696E256}"/>
              </a:ext>
            </a:extLst>
          </p:cNvPr>
          <p:cNvSpPr txBox="1"/>
          <p:nvPr/>
        </p:nvSpPr>
        <p:spPr>
          <a:xfrm>
            <a:off x="4309028" y="7329557"/>
            <a:ext cx="1140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atin typeface="Chalkboard SE" panose="03050602040202020205" pitchFamily="66" charset="77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FEA2BC-34DE-D07E-3607-98B15E141674}"/>
              </a:ext>
            </a:extLst>
          </p:cNvPr>
          <p:cNvSpPr txBox="1"/>
          <p:nvPr/>
        </p:nvSpPr>
        <p:spPr>
          <a:xfrm>
            <a:off x="9626817" y="7366412"/>
            <a:ext cx="1468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latin typeface="Chalkboard SE" panose="03050602040202020205" pitchFamily="66" charset="77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B6C590-8E27-A2FA-B9E5-C7A931092364}"/>
              </a:ext>
            </a:extLst>
          </p:cNvPr>
          <p:cNvSpPr txBox="1"/>
          <p:nvPr/>
        </p:nvSpPr>
        <p:spPr>
          <a:xfrm>
            <a:off x="11521846" y="7315080"/>
            <a:ext cx="1140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atin typeface="Chalkboard SE" panose="03050602040202020205" pitchFamily="66" charset="77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7D0E5F-5999-E8E2-3AF6-201687FFA363}"/>
              </a:ext>
            </a:extLst>
          </p:cNvPr>
          <p:cNvSpPr txBox="1"/>
          <p:nvPr/>
        </p:nvSpPr>
        <p:spPr>
          <a:xfrm>
            <a:off x="6075231" y="7380214"/>
            <a:ext cx="14685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latin typeface="Chalkboard SE" panose="03050602040202020205" pitchFamily="66" charset="77"/>
              </a:rPr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4AC570-4187-3C90-7CE2-2F1E4FE940B4}"/>
              </a:ext>
            </a:extLst>
          </p:cNvPr>
          <p:cNvSpPr txBox="1"/>
          <p:nvPr/>
        </p:nvSpPr>
        <p:spPr>
          <a:xfrm>
            <a:off x="7884242" y="7333135"/>
            <a:ext cx="1140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atin typeface="Chalkboard SE" panose="03050602040202020205" pitchFamily="66" charset="77"/>
              </a:rPr>
              <a:t>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9087" y="572569"/>
            <a:ext cx="1511993" cy="1500653"/>
          </a:xfrm>
          <a:custGeom>
            <a:avLst/>
            <a:gdLst/>
            <a:ahLst/>
            <a:cxnLst/>
            <a:rect l="l" t="t" r="r" b="b"/>
            <a:pathLst>
              <a:path w="1511993" h="1500653">
                <a:moveTo>
                  <a:pt x="0" y="0"/>
                </a:moveTo>
                <a:lnTo>
                  <a:pt x="1511993" y="0"/>
                </a:lnTo>
                <a:lnTo>
                  <a:pt x="1511993" y="1500652"/>
                </a:lnTo>
                <a:lnTo>
                  <a:pt x="0" y="1500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856539" y="7122975"/>
            <a:ext cx="363983" cy="353519"/>
          </a:xfrm>
          <a:custGeom>
            <a:avLst/>
            <a:gdLst/>
            <a:ahLst/>
            <a:cxnLst/>
            <a:rect l="l" t="t" r="r" b="b"/>
            <a:pathLst>
              <a:path w="363983" h="353519">
                <a:moveTo>
                  <a:pt x="0" y="0"/>
                </a:moveTo>
                <a:lnTo>
                  <a:pt x="363984" y="0"/>
                </a:lnTo>
                <a:lnTo>
                  <a:pt x="363984" y="353519"/>
                </a:lnTo>
                <a:lnTo>
                  <a:pt x="0" y="353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58908" y="6438284"/>
            <a:ext cx="1722901" cy="1722901"/>
          </a:xfrm>
          <a:custGeom>
            <a:avLst/>
            <a:gdLst/>
            <a:ahLst/>
            <a:cxnLst/>
            <a:rect l="l" t="t" r="r" b="b"/>
            <a:pathLst>
              <a:path w="1722901" h="1722901">
                <a:moveTo>
                  <a:pt x="0" y="0"/>
                </a:moveTo>
                <a:lnTo>
                  <a:pt x="1722901" y="0"/>
                </a:lnTo>
                <a:lnTo>
                  <a:pt x="1722901" y="1722901"/>
                </a:lnTo>
                <a:lnTo>
                  <a:pt x="0" y="1722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825088" y="6373930"/>
            <a:ext cx="1712421" cy="1831466"/>
          </a:xfrm>
          <a:custGeom>
            <a:avLst/>
            <a:gdLst/>
            <a:ahLst/>
            <a:cxnLst/>
            <a:rect l="l" t="t" r="r" b="b"/>
            <a:pathLst>
              <a:path w="1712421" h="1831466">
                <a:moveTo>
                  <a:pt x="0" y="0"/>
                </a:moveTo>
                <a:lnTo>
                  <a:pt x="1712420" y="0"/>
                </a:lnTo>
                <a:lnTo>
                  <a:pt x="1712420" y="1831466"/>
                </a:lnTo>
                <a:lnTo>
                  <a:pt x="0" y="1831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539554" y="6384001"/>
            <a:ext cx="1712421" cy="1831466"/>
          </a:xfrm>
          <a:custGeom>
            <a:avLst/>
            <a:gdLst/>
            <a:ahLst/>
            <a:cxnLst/>
            <a:rect l="l" t="t" r="r" b="b"/>
            <a:pathLst>
              <a:path w="1712421" h="1831466">
                <a:moveTo>
                  <a:pt x="0" y="0"/>
                </a:moveTo>
                <a:lnTo>
                  <a:pt x="1712420" y="0"/>
                </a:lnTo>
                <a:lnTo>
                  <a:pt x="1712420" y="1831466"/>
                </a:lnTo>
                <a:lnTo>
                  <a:pt x="0" y="1831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623449" y="7122975"/>
            <a:ext cx="363983" cy="353519"/>
          </a:xfrm>
          <a:custGeom>
            <a:avLst/>
            <a:gdLst/>
            <a:ahLst/>
            <a:cxnLst/>
            <a:rect l="l" t="t" r="r" b="b"/>
            <a:pathLst>
              <a:path w="363983" h="353519">
                <a:moveTo>
                  <a:pt x="0" y="0"/>
                </a:moveTo>
                <a:lnTo>
                  <a:pt x="363984" y="0"/>
                </a:lnTo>
                <a:lnTo>
                  <a:pt x="363984" y="353519"/>
                </a:lnTo>
                <a:lnTo>
                  <a:pt x="0" y="353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396134" y="7171425"/>
            <a:ext cx="363983" cy="353519"/>
          </a:xfrm>
          <a:custGeom>
            <a:avLst/>
            <a:gdLst/>
            <a:ahLst/>
            <a:cxnLst/>
            <a:rect l="l" t="t" r="r" b="b"/>
            <a:pathLst>
              <a:path w="363983" h="353519">
                <a:moveTo>
                  <a:pt x="0" y="0"/>
                </a:moveTo>
                <a:lnTo>
                  <a:pt x="363984" y="0"/>
                </a:lnTo>
                <a:lnTo>
                  <a:pt x="363984" y="353519"/>
                </a:lnTo>
                <a:lnTo>
                  <a:pt x="0" y="353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588965" y="7177257"/>
            <a:ext cx="363983" cy="353519"/>
          </a:xfrm>
          <a:custGeom>
            <a:avLst/>
            <a:gdLst/>
            <a:ahLst/>
            <a:cxnLst/>
            <a:rect l="l" t="t" r="r" b="b"/>
            <a:pathLst>
              <a:path w="363983" h="353519">
                <a:moveTo>
                  <a:pt x="0" y="0"/>
                </a:moveTo>
                <a:lnTo>
                  <a:pt x="363983" y="0"/>
                </a:lnTo>
                <a:lnTo>
                  <a:pt x="363983" y="353519"/>
                </a:lnTo>
                <a:lnTo>
                  <a:pt x="0" y="353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242011" y="6438284"/>
            <a:ext cx="1712421" cy="1831466"/>
          </a:xfrm>
          <a:custGeom>
            <a:avLst/>
            <a:gdLst/>
            <a:ahLst/>
            <a:cxnLst/>
            <a:rect l="l" t="t" r="r" b="b"/>
            <a:pathLst>
              <a:path w="1712421" h="1831466">
                <a:moveTo>
                  <a:pt x="0" y="0"/>
                </a:moveTo>
                <a:lnTo>
                  <a:pt x="1712421" y="0"/>
                </a:lnTo>
                <a:lnTo>
                  <a:pt x="1712421" y="1831466"/>
                </a:lnTo>
                <a:lnTo>
                  <a:pt x="0" y="1831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74443" y="5878551"/>
            <a:ext cx="2257145" cy="2594420"/>
          </a:xfrm>
          <a:custGeom>
            <a:avLst/>
            <a:gdLst/>
            <a:ahLst/>
            <a:cxnLst/>
            <a:rect l="l" t="t" r="r" b="b"/>
            <a:pathLst>
              <a:path w="2257145" h="2594420">
                <a:moveTo>
                  <a:pt x="0" y="0"/>
                </a:moveTo>
                <a:lnTo>
                  <a:pt x="2257145" y="0"/>
                </a:lnTo>
                <a:lnTo>
                  <a:pt x="2257145" y="2594420"/>
                </a:lnTo>
                <a:lnTo>
                  <a:pt x="0" y="2594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89477">
            <a:off x="10517810" y="3726837"/>
            <a:ext cx="2860217" cy="1398906"/>
          </a:xfrm>
          <a:custGeom>
            <a:avLst/>
            <a:gdLst/>
            <a:ahLst/>
            <a:cxnLst/>
            <a:rect l="l" t="t" r="r" b="b"/>
            <a:pathLst>
              <a:path w="2860217" h="1398906">
                <a:moveTo>
                  <a:pt x="0" y="0"/>
                </a:moveTo>
                <a:lnTo>
                  <a:pt x="2860217" y="0"/>
                </a:lnTo>
                <a:lnTo>
                  <a:pt x="2860217" y="1398906"/>
                </a:lnTo>
                <a:lnTo>
                  <a:pt x="0" y="13989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313570">
            <a:off x="11717219" y="3561950"/>
            <a:ext cx="806637" cy="3545656"/>
          </a:xfrm>
          <a:custGeom>
            <a:avLst/>
            <a:gdLst/>
            <a:ahLst/>
            <a:cxnLst/>
            <a:rect l="l" t="t" r="r" b="b"/>
            <a:pathLst>
              <a:path w="806637" h="3545656">
                <a:moveTo>
                  <a:pt x="0" y="0"/>
                </a:moveTo>
                <a:lnTo>
                  <a:pt x="806637" y="0"/>
                </a:lnTo>
                <a:lnTo>
                  <a:pt x="806637" y="3545655"/>
                </a:lnTo>
                <a:lnTo>
                  <a:pt x="0" y="35456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V="1">
            <a:off x="6127903" y="4733068"/>
            <a:ext cx="3842200" cy="1392797"/>
          </a:xfrm>
          <a:custGeom>
            <a:avLst/>
            <a:gdLst/>
            <a:ahLst/>
            <a:cxnLst/>
            <a:rect l="l" t="t" r="r" b="b"/>
            <a:pathLst>
              <a:path w="3842200" h="1392797">
                <a:moveTo>
                  <a:pt x="0" y="1392797"/>
                </a:moveTo>
                <a:lnTo>
                  <a:pt x="3842200" y="1392797"/>
                </a:lnTo>
                <a:lnTo>
                  <a:pt x="3842200" y="0"/>
                </a:lnTo>
                <a:lnTo>
                  <a:pt x="0" y="0"/>
                </a:lnTo>
                <a:lnTo>
                  <a:pt x="0" y="1392797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392530" y="2214384"/>
            <a:ext cx="2930929" cy="1377537"/>
          </a:xfrm>
          <a:custGeom>
            <a:avLst/>
            <a:gdLst/>
            <a:ahLst/>
            <a:cxnLst/>
            <a:rect l="l" t="t" r="r" b="b"/>
            <a:pathLst>
              <a:path w="2930929" h="1377537">
                <a:moveTo>
                  <a:pt x="0" y="0"/>
                </a:moveTo>
                <a:lnTo>
                  <a:pt x="2930928" y="0"/>
                </a:lnTo>
                <a:lnTo>
                  <a:pt x="2930928" y="1377537"/>
                </a:lnTo>
                <a:lnTo>
                  <a:pt x="0" y="13775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63463">
            <a:off x="11489322" y="1153047"/>
            <a:ext cx="2980305" cy="1635198"/>
          </a:xfrm>
          <a:custGeom>
            <a:avLst/>
            <a:gdLst/>
            <a:ahLst/>
            <a:cxnLst/>
            <a:rect l="l" t="t" r="r" b="b"/>
            <a:pathLst>
              <a:path w="2980305" h="1094020">
                <a:moveTo>
                  <a:pt x="0" y="0"/>
                </a:moveTo>
                <a:lnTo>
                  <a:pt x="2980305" y="0"/>
                </a:lnTo>
                <a:lnTo>
                  <a:pt x="2980305" y="1094020"/>
                </a:lnTo>
                <a:lnTo>
                  <a:pt x="0" y="1094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38222" flipH="1">
            <a:off x="14677447" y="4434735"/>
            <a:ext cx="3253876" cy="1684796"/>
          </a:xfrm>
          <a:custGeom>
            <a:avLst/>
            <a:gdLst/>
            <a:ahLst/>
            <a:cxnLst/>
            <a:rect l="l" t="t" r="r" b="b"/>
            <a:pathLst>
              <a:path w="3253876" h="1194444">
                <a:moveTo>
                  <a:pt x="3253876" y="0"/>
                </a:moveTo>
                <a:lnTo>
                  <a:pt x="0" y="0"/>
                </a:lnTo>
                <a:lnTo>
                  <a:pt x="0" y="1194443"/>
                </a:lnTo>
                <a:lnTo>
                  <a:pt x="3253876" y="1194443"/>
                </a:lnTo>
                <a:lnTo>
                  <a:pt x="3253876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5037951" y="4733068"/>
            <a:ext cx="2270671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Group Project</a:t>
            </a:r>
          </a:p>
        </p:txBody>
      </p:sp>
      <p:sp>
        <p:nvSpPr>
          <p:cNvPr id="19" name="Freeform 19"/>
          <p:cNvSpPr/>
          <p:nvPr/>
        </p:nvSpPr>
        <p:spPr>
          <a:xfrm rot="789477">
            <a:off x="13786043" y="3357459"/>
            <a:ext cx="2337170" cy="1143089"/>
          </a:xfrm>
          <a:custGeom>
            <a:avLst/>
            <a:gdLst/>
            <a:ahLst/>
            <a:cxnLst/>
            <a:rect l="l" t="t" r="r" b="b"/>
            <a:pathLst>
              <a:path w="2337170" h="1143089">
                <a:moveTo>
                  <a:pt x="0" y="0"/>
                </a:moveTo>
                <a:lnTo>
                  <a:pt x="2337170" y="0"/>
                </a:lnTo>
                <a:lnTo>
                  <a:pt x="2337170" y="1143088"/>
                </a:lnTo>
                <a:lnTo>
                  <a:pt x="0" y="1143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318378" y="2769884"/>
            <a:ext cx="3619051" cy="1560716"/>
          </a:xfrm>
          <a:custGeom>
            <a:avLst/>
            <a:gdLst/>
            <a:ahLst/>
            <a:cxnLst/>
            <a:rect l="l" t="t" r="r" b="b"/>
            <a:pathLst>
              <a:path w="3619051" h="1560716">
                <a:moveTo>
                  <a:pt x="0" y="0"/>
                </a:moveTo>
                <a:lnTo>
                  <a:pt x="3619051" y="0"/>
                </a:lnTo>
                <a:lnTo>
                  <a:pt x="3619051" y="1560716"/>
                </a:lnTo>
                <a:lnTo>
                  <a:pt x="0" y="156071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789477">
            <a:off x="7132139" y="1939796"/>
            <a:ext cx="2337170" cy="1143089"/>
          </a:xfrm>
          <a:custGeom>
            <a:avLst/>
            <a:gdLst/>
            <a:ahLst/>
            <a:cxnLst/>
            <a:rect l="l" t="t" r="r" b="b"/>
            <a:pathLst>
              <a:path w="2337170" h="1143089">
                <a:moveTo>
                  <a:pt x="0" y="0"/>
                </a:moveTo>
                <a:lnTo>
                  <a:pt x="2337170" y="0"/>
                </a:lnTo>
                <a:lnTo>
                  <a:pt x="2337170" y="1143088"/>
                </a:lnTo>
                <a:lnTo>
                  <a:pt x="0" y="1143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9868875" y="2381300"/>
            <a:ext cx="2040136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Group Share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274632" y="3621528"/>
            <a:ext cx="1487512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Debates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980981" y="3904340"/>
            <a:ext cx="2048173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Role-playing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192007" y="1590421"/>
            <a:ext cx="3962560" cy="1708854"/>
          </a:xfrm>
          <a:custGeom>
            <a:avLst/>
            <a:gdLst/>
            <a:ahLst/>
            <a:cxnLst/>
            <a:rect l="l" t="t" r="r" b="b"/>
            <a:pathLst>
              <a:path w="3962560" h="1708854">
                <a:moveTo>
                  <a:pt x="0" y="0"/>
                </a:moveTo>
                <a:lnTo>
                  <a:pt x="3962560" y="0"/>
                </a:lnTo>
                <a:lnTo>
                  <a:pt x="3962560" y="1708854"/>
                </a:lnTo>
                <a:lnTo>
                  <a:pt x="0" y="170885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4817403" y="1912877"/>
            <a:ext cx="2498229" cy="102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Paper Airplane 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Questions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775083" y="8309191"/>
            <a:ext cx="1812429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Intro+ Class Question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37757" y="5023964"/>
            <a:ext cx="225714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1"/>
              </a:lnSpc>
              <a:spcBef>
                <a:spcPct val="0"/>
              </a:spcBef>
            </a:pPr>
            <a:r>
              <a:rPr lang="en-US" sz="5399" b="1" dirty="0">
                <a:solidFill>
                  <a:srgbClr val="000000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Example: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242011" y="8374123"/>
            <a:ext cx="1712421" cy="855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Group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Reflection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489549" y="8406296"/>
            <a:ext cx="1812429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Group Share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14144" y="8406296"/>
            <a:ext cx="1812429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Lecture/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Presentation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96801" y="8615846"/>
            <a:ext cx="1812429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Activity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797147" y="2157828"/>
            <a:ext cx="1098323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Trivia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65898" y="560733"/>
            <a:ext cx="7179077" cy="152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 b="1">
                <a:solidFill>
                  <a:srgbClr val="000000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GROUP ACTIVITIES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083929" y="1472187"/>
            <a:ext cx="2050852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Case Studies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712541" y="4820345"/>
            <a:ext cx="2885182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Group Discussion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138196" y="3039776"/>
            <a:ext cx="1979414" cy="102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Sticky-Note 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Gallery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288</Words>
  <Application>Microsoft Office PowerPoint</Application>
  <PresentationFormat>Custom</PresentationFormat>
  <Paragraphs>97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EXCITE Active Learning Certificate of Completion</dc:title>
  <cp:lastModifiedBy>Harrell, Kristin</cp:lastModifiedBy>
  <cp:revision>3</cp:revision>
  <dcterms:created xsi:type="dcterms:W3CDTF">2006-08-16T00:00:00Z</dcterms:created>
  <dcterms:modified xsi:type="dcterms:W3CDTF">2026-03-11T21:30:29Z</dcterms:modified>
  <dc:identifier>DAHAg5rc8e0</dc:identifier>
</cp:coreProperties>
</file>